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3"/>
  </p:notesMasterIdLst>
  <p:handoutMasterIdLst>
    <p:handoutMasterId r:id="rId24"/>
  </p:handoutMasterIdLst>
  <p:sldIdLst>
    <p:sldId id="410" r:id="rId5"/>
    <p:sldId id="419" r:id="rId6"/>
    <p:sldId id="383" r:id="rId7"/>
    <p:sldId id="397" r:id="rId8"/>
    <p:sldId id="389" r:id="rId9"/>
    <p:sldId id="391" r:id="rId10"/>
    <p:sldId id="413" r:id="rId11"/>
    <p:sldId id="422" r:id="rId12"/>
    <p:sldId id="421" r:id="rId13"/>
    <p:sldId id="414" r:id="rId14"/>
    <p:sldId id="416" r:id="rId15"/>
    <p:sldId id="417" r:id="rId16"/>
    <p:sldId id="420" r:id="rId17"/>
    <p:sldId id="418" r:id="rId18"/>
    <p:sldId id="412" r:id="rId19"/>
    <p:sldId id="408" r:id="rId20"/>
    <p:sldId id="407" r:id="rId21"/>
    <p:sldId id="3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0DCA5-942B-466E-881F-EE149540D81E}" v="254" dt="2024-02-20T00:03:29.898"/>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82" d="100"/>
          <a:sy n="82" d="100"/>
        </p:scale>
        <p:origin x="7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https://gvfire.org/fire-corps/" TargetMode="External"/><Relationship Id="rId2" Type="http://schemas.openxmlformats.org/officeDocument/2006/relationships/hyperlink" Target="https://gvcouncil.org/" TargetMode="External"/><Relationship Id="rId1" Type="http://schemas.openxmlformats.org/officeDocument/2006/relationships/hyperlink" Target="https://www.sigegv.or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gvfire.org/fire-corps/" TargetMode="External"/><Relationship Id="rId2" Type="http://schemas.openxmlformats.org/officeDocument/2006/relationships/hyperlink" Target="https://gvcouncil.org/" TargetMode="External"/><Relationship Id="rId1" Type="http://schemas.openxmlformats.org/officeDocument/2006/relationships/hyperlink" Target="https://www.sigegv.or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AE381-0AF2-47C6-9EA2-8D178C67DA40}"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B2D97B1F-C78E-4DE3-B701-79507ECA06D9}">
      <dgm:prSet custT="1"/>
      <dgm:spPr/>
      <dgm:t>
        <a:bodyPr/>
        <a:lstStyle/>
        <a:p>
          <a:r>
            <a:rPr lang="en-US" sz="2400" dirty="0">
              <a:hlinkClick xmlns:r="http://schemas.openxmlformats.org/officeDocument/2006/relationships" r:id="rId1"/>
            </a:rPr>
            <a:t>San Ignacio Golf Estates HOA - Home (sigegv.org)</a:t>
          </a:r>
          <a:endParaRPr lang="en-US" sz="2400" dirty="0"/>
        </a:p>
      </dgm:t>
    </dgm:pt>
    <dgm:pt modelId="{9F2B5B48-FE3E-4023-859F-3C546BED0EE8}" type="parTrans" cxnId="{0C43CC7C-FAE8-4FCB-97FB-5055E5362E10}">
      <dgm:prSet/>
      <dgm:spPr/>
      <dgm:t>
        <a:bodyPr/>
        <a:lstStyle/>
        <a:p>
          <a:endParaRPr lang="en-US"/>
        </a:p>
      </dgm:t>
    </dgm:pt>
    <dgm:pt modelId="{AF5DB25F-3A68-40EB-9541-F041A44424E2}" type="sibTrans" cxnId="{0C43CC7C-FAE8-4FCB-97FB-5055E5362E10}">
      <dgm:prSet phldrT="1" phldr="0"/>
      <dgm:spPr/>
      <dgm:t>
        <a:bodyPr/>
        <a:lstStyle/>
        <a:p>
          <a:r>
            <a:rPr lang="en-US"/>
            <a:t>1</a:t>
          </a:r>
        </a:p>
      </dgm:t>
    </dgm:pt>
    <dgm:pt modelId="{D6491C8F-407C-4AE3-B00D-26948C91A3A8}">
      <dgm:prSet/>
      <dgm:spPr/>
      <dgm:t>
        <a:bodyPr/>
        <a:lstStyle/>
        <a:p>
          <a:r>
            <a:rPr lang="en-US" dirty="0">
              <a:hlinkClick xmlns:r="http://schemas.openxmlformats.org/officeDocument/2006/relationships" r:id="rId2"/>
            </a:rPr>
            <a:t>Green Valley Council (gvcouncil.org)</a:t>
          </a:r>
          <a:endParaRPr lang="en-US" dirty="0"/>
        </a:p>
      </dgm:t>
    </dgm:pt>
    <dgm:pt modelId="{DD8966BC-E9CA-4992-9054-F0159A80104D}" type="parTrans" cxnId="{F041D9B7-5612-447D-8E0C-0B025B6D2D22}">
      <dgm:prSet/>
      <dgm:spPr/>
      <dgm:t>
        <a:bodyPr/>
        <a:lstStyle/>
        <a:p>
          <a:endParaRPr lang="en-US"/>
        </a:p>
      </dgm:t>
    </dgm:pt>
    <dgm:pt modelId="{75922CCB-5BD9-49D4-BEE8-322C7C7072B1}" type="sibTrans" cxnId="{F041D9B7-5612-447D-8E0C-0B025B6D2D22}">
      <dgm:prSet phldrT="2" phldr="0"/>
      <dgm:spPr/>
      <dgm:t>
        <a:bodyPr/>
        <a:lstStyle/>
        <a:p>
          <a:r>
            <a:rPr lang="en-US"/>
            <a:t>2</a:t>
          </a:r>
        </a:p>
      </dgm:t>
    </dgm:pt>
    <dgm:pt modelId="{D7E8CC64-B3E4-4EF2-8A6C-13CD4F85C6E8}">
      <dgm:prSet/>
      <dgm:spPr/>
      <dgm:t>
        <a:bodyPr/>
        <a:lstStyle/>
        <a:p>
          <a:r>
            <a:rPr lang="en-US">
              <a:hlinkClick xmlns:r="http://schemas.openxmlformats.org/officeDocument/2006/relationships" r:id="rId3"/>
            </a:rPr>
            <a:t>Fire Corps - Green Valley Fire District (gvfire.org)</a:t>
          </a:r>
          <a:endParaRPr lang="en-US"/>
        </a:p>
      </dgm:t>
    </dgm:pt>
    <dgm:pt modelId="{F8A53CA5-5E10-4A80-B75F-01767229CA50}" type="parTrans" cxnId="{15AC9D5E-338E-491F-9399-9AD0FD42B4D1}">
      <dgm:prSet/>
      <dgm:spPr/>
      <dgm:t>
        <a:bodyPr/>
        <a:lstStyle/>
        <a:p>
          <a:endParaRPr lang="en-US"/>
        </a:p>
      </dgm:t>
    </dgm:pt>
    <dgm:pt modelId="{D61EAE55-2831-4059-8388-EA6F2CB3F54F}" type="sibTrans" cxnId="{15AC9D5E-338E-491F-9399-9AD0FD42B4D1}">
      <dgm:prSet phldrT="3" phldr="0"/>
      <dgm:spPr/>
      <dgm:t>
        <a:bodyPr/>
        <a:lstStyle/>
        <a:p>
          <a:r>
            <a:rPr lang="en-US"/>
            <a:t>3</a:t>
          </a:r>
        </a:p>
      </dgm:t>
    </dgm:pt>
    <dgm:pt modelId="{52CD6F1E-E902-4CA4-992F-7643F8923169}" type="pres">
      <dgm:prSet presAssocID="{CE4AE381-0AF2-47C6-9EA2-8D178C67DA40}" presName="linearFlow" presStyleCnt="0">
        <dgm:presLayoutVars>
          <dgm:dir/>
          <dgm:animLvl val="lvl"/>
          <dgm:resizeHandles val="exact"/>
        </dgm:presLayoutVars>
      </dgm:prSet>
      <dgm:spPr/>
    </dgm:pt>
    <dgm:pt modelId="{83544D24-9BBE-4001-A80E-2649C5AD5E03}" type="pres">
      <dgm:prSet presAssocID="{B2D97B1F-C78E-4DE3-B701-79507ECA06D9}" presName="compositeNode" presStyleCnt="0"/>
      <dgm:spPr/>
    </dgm:pt>
    <dgm:pt modelId="{D20D31BE-6321-48C2-A0D6-E1FAC7F67FE6}" type="pres">
      <dgm:prSet presAssocID="{B2D97B1F-C78E-4DE3-B701-79507ECA06D9}" presName="parTx" presStyleLbl="node1" presStyleIdx="0" presStyleCnt="0">
        <dgm:presLayoutVars>
          <dgm:chMax val="0"/>
          <dgm:chPref val="0"/>
          <dgm:bulletEnabled val="1"/>
        </dgm:presLayoutVars>
      </dgm:prSet>
      <dgm:spPr/>
    </dgm:pt>
    <dgm:pt modelId="{03E816C8-2921-476B-A80B-6DB04947E029}" type="pres">
      <dgm:prSet presAssocID="{B2D97B1F-C78E-4DE3-B701-79507ECA06D9}" presName="parSh" presStyleCnt="0"/>
      <dgm:spPr/>
    </dgm:pt>
    <dgm:pt modelId="{7A3BB8F2-C019-4E8A-9FA5-32C8BD372CAA}" type="pres">
      <dgm:prSet presAssocID="{B2D97B1F-C78E-4DE3-B701-79507ECA06D9}" presName="lineNode" presStyleLbl="alignAccFollowNode1" presStyleIdx="0" presStyleCnt="9"/>
      <dgm:spPr/>
    </dgm:pt>
    <dgm:pt modelId="{B644B4E8-91A8-4167-BEE8-7D18AB22F55E}" type="pres">
      <dgm:prSet presAssocID="{B2D97B1F-C78E-4DE3-B701-79507ECA06D9}" presName="lineArrowNode" presStyleLbl="alignAccFollowNode1" presStyleIdx="1" presStyleCnt="9"/>
      <dgm:spPr/>
    </dgm:pt>
    <dgm:pt modelId="{5BBDE492-E7F0-4196-8476-341C0A35807F}" type="pres">
      <dgm:prSet presAssocID="{AF5DB25F-3A68-40EB-9541-F041A44424E2}" presName="sibTransNodeCircle" presStyleLbl="alignNode1" presStyleIdx="0" presStyleCnt="3">
        <dgm:presLayoutVars>
          <dgm:chMax val="0"/>
          <dgm:bulletEnabled/>
        </dgm:presLayoutVars>
      </dgm:prSet>
      <dgm:spPr/>
    </dgm:pt>
    <dgm:pt modelId="{473E10B4-31D3-47A4-8391-A729CF3A0167}" type="pres">
      <dgm:prSet presAssocID="{AF5DB25F-3A68-40EB-9541-F041A44424E2}" presName="spacerBetweenCircleAndCallout" presStyleCnt="0">
        <dgm:presLayoutVars/>
      </dgm:prSet>
      <dgm:spPr/>
    </dgm:pt>
    <dgm:pt modelId="{AD11524B-594B-4141-B89E-CDC822DA4074}" type="pres">
      <dgm:prSet presAssocID="{B2D97B1F-C78E-4DE3-B701-79507ECA06D9}" presName="nodeText" presStyleLbl="alignAccFollowNode1" presStyleIdx="2" presStyleCnt="9">
        <dgm:presLayoutVars>
          <dgm:bulletEnabled val="1"/>
        </dgm:presLayoutVars>
      </dgm:prSet>
      <dgm:spPr/>
    </dgm:pt>
    <dgm:pt modelId="{9D48660B-21A0-4398-8C58-90D7F1E32772}" type="pres">
      <dgm:prSet presAssocID="{AF5DB25F-3A68-40EB-9541-F041A44424E2}" presName="sibTransComposite" presStyleCnt="0"/>
      <dgm:spPr/>
    </dgm:pt>
    <dgm:pt modelId="{8B1F5759-1080-4FE2-BA88-0D4B1DDEF28E}" type="pres">
      <dgm:prSet presAssocID="{D6491C8F-407C-4AE3-B00D-26948C91A3A8}" presName="compositeNode" presStyleCnt="0"/>
      <dgm:spPr/>
    </dgm:pt>
    <dgm:pt modelId="{9340F86C-522F-424D-81AC-8EFE53736A7F}" type="pres">
      <dgm:prSet presAssocID="{D6491C8F-407C-4AE3-B00D-26948C91A3A8}" presName="parTx" presStyleLbl="node1" presStyleIdx="0" presStyleCnt="0">
        <dgm:presLayoutVars>
          <dgm:chMax val="0"/>
          <dgm:chPref val="0"/>
          <dgm:bulletEnabled val="1"/>
        </dgm:presLayoutVars>
      </dgm:prSet>
      <dgm:spPr/>
    </dgm:pt>
    <dgm:pt modelId="{55B65228-9B3E-4969-BC95-8D7E328D8E1F}" type="pres">
      <dgm:prSet presAssocID="{D6491C8F-407C-4AE3-B00D-26948C91A3A8}" presName="parSh" presStyleCnt="0"/>
      <dgm:spPr/>
    </dgm:pt>
    <dgm:pt modelId="{F67246D3-CB00-4DF6-B84B-7511BF59E128}" type="pres">
      <dgm:prSet presAssocID="{D6491C8F-407C-4AE3-B00D-26948C91A3A8}" presName="lineNode" presStyleLbl="alignAccFollowNode1" presStyleIdx="3" presStyleCnt="9"/>
      <dgm:spPr/>
    </dgm:pt>
    <dgm:pt modelId="{33CC06C5-A79F-4048-AEDA-5668CA870A15}" type="pres">
      <dgm:prSet presAssocID="{D6491C8F-407C-4AE3-B00D-26948C91A3A8}" presName="lineArrowNode" presStyleLbl="alignAccFollowNode1" presStyleIdx="4" presStyleCnt="9"/>
      <dgm:spPr/>
    </dgm:pt>
    <dgm:pt modelId="{43557D04-03E8-4EE2-8533-AF5C68CB215D}" type="pres">
      <dgm:prSet presAssocID="{75922CCB-5BD9-49D4-BEE8-322C7C7072B1}" presName="sibTransNodeCircle" presStyleLbl="alignNode1" presStyleIdx="1" presStyleCnt="3">
        <dgm:presLayoutVars>
          <dgm:chMax val="0"/>
          <dgm:bulletEnabled/>
        </dgm:presLayoutVars>
      </dgm:prSet>
      <dgm:spPr/>
    </dgm:pt>
    <dgm:pt modelId="{668FA70E-1035-4E25-8608-66CB778C9318}" type="pres">
      <dgm:prSet presAssocID="{75922CCB-5BD9-49D4-BEE8-322C7C7072B1}" presName="spacerBetweenCircleAndCallout" presStyleCnt="0">
        <dgm:presLayoutVars/>
      </dgm:prSet>
      <dgm:spPr/>
    </dgm:pt>
    <dgm:pt modelId="{F7AFD313-61C5-4E28-A9C5-5D8758D5A9E2}" type="pres">
      <dgm:prSet presAssocID="{D6491C8F-407C-4AE3-B00D-26948C91A3A8}" presName="nodeText" presStyleLbl="alignAccFollowNode1" presStyleIdx="5" presStyleCnt="9">
        <dgm:presLayoutVars>
          <dgm:bulletEnabled val="1"/>
        </dgm:presLayoutVars>
      </dgm:prSet>
      <dgm:spPr/>
    </dgm:pt>
    <dgm:pt modelId="{B77FD45F-14CB-46F8-91E6-4D8C769DC831}" type="pres">
      <dgm:prSet presAssocID="{75922CCB-5BD9-49D4-BEE8-322C7C7072B1}" presName="sibTransComposite" presStyleCnt="0"/>
      <dgm:spPr/>
    </dgm:pt>
    <dgm:pt modelId="{DE2625BF-4BB7-4271-A767-1CDD28FB82C3}" type="pres">
      <dgm:prSet presAssocID="{D7E8CC64-B3E4-4EF2-8A6C-13CD4F85C6E8}" presName="compositeNode" presStyleCnt="0"/>
      <dgm:spPr/>
    </dgm:pt>
    <dgm:pt modelId="{C7C5D9EF-95E0-44D4-AE37-5C207BE73098}" type="pres">
      <dgm:prSet presAssocID="{D7E8CC64-B3E4-4EF2-8A6C-13CD4F85C6E8}" presName="parTx" presStyleLbl="node1" presStyleIdx="0" presStyleCnt="0">
        <dgm:presLayoutVars>
          <dgm:chMax val="0"/>
          <dgm:chPref val="0"/>
          <dgm:bulletEnabled val="1"/>
        </dgm:presLayoutVars>
      </dgm:prSet>
      <dgm:spPr/>
    </dgm:pt>
    <dgm:pt modelId="{877FABC1-B6DF-411C-9C93-194E7F06A818}" type="pres">
      <dgm:prSet presAssocID="{D7E8CC64-B3E4-4EF2-8A6C-13CD4F85C6E8}" presName="parSh" presStyleCnt="0"/>
      <dgm:spPr/>
    </dgm:pt>
    <dgm:pt modelId="{11FF4F76-B7C7-4D36-96D0-5824A5155BEA}" type="pres">
      <dgm:prSet presAssocID="{D7E8CC64-B3E4-4EF2-8A6C-13CD4F85C6E8}" presName="lineNode" presStyleLbl="alignAccFollowNode1" presStyleIdx="6" presStyleCnt="9"/>
      <dgm:spPr/>
    </dgm:pt>
    <dgm:pt modelId="{F75483E7-32C8-427A-B1AF-DE8A12947680}" type="pres">
      <dgm:prSet presAssocID="{D7E8CC64-B3E4-4EF2-8A6C-13CD4F85C6E8}" presName="lineArrowNode" presStyleLbl="alignAccFollowNode1" presStyleIdx="7" presStyleCnt="9"/>
      <dgm:spPr/>
    </dgm:pt>
    <dgm:pt modelId="{E5F80F84-72A4-4461-A6E1-443D58EEEF25}" type="pres">
      <dgm:prSet presAssocID="{D61EAE55-2831-4059-8388-EA6F2CB3F54F}" presName="sibTransNodeCircle" presStyleLbl="alignNode1" presStyleIdx="2" presStyleCnt="3">
        <dgm:presLayoutVars>
          <dgm:chMax val="0"/>
          <dgm:bulletEnabled/>
        </dgm:presLayoutVars>
      </dgm:prSet>
      <dgm:spPr/>
    </dgm:pt>
    <dgm:pt modelId="{A092D96B-A46A-4CBB-8EF4-C1F06B54142B}" type="pres">
      <dgm:prSet presAssocID="{D61EAE55-2831-4059-8388-EA6F2CB3F54F}" presName="spacerBetweenCircleAndCallout" presStyleCnt="0">
        <dgm:presLayoutVars/>
      </dgm:prSet>
      <dgm:spPr/>
    </dgm:pt>
    <dgm:pt modelId="{2694B6DF-E899-4A2C-828A-329850F9DB37}" type="pres">
      <dgm:prSet presAssocID="{D7E8CC64-B3E4-4EF2-8A6C-13CD4F85C6E8}" presName="nodeText" presStyleLbl="alignAccFollowNode1" presStyleIdx="8" presStyleCnt="9">
        <dgm:presLayoutVars>
          <dgm:bulletEnabled val="1"/>
        </dgm:presLayoutVars>
      </dgm:prSet>
      <dgm:spPr/>
    </dgm:pt>
  </dgm:ptLst>
  <dgm:cxnLst>
    <dgm:cxn modelId="{294AFD5C-587A-46E8-BC59-B1328BCC95CE}" type="presOf" srcId="{D61EAE55-2831-4059-8388-EA6F2CB3F54F}" destId="{E5F80F84-72A4-4461-A6E1-443D58EEEF25}" srcOrd="0" destOrd="0" presId="urn:microsoft.com/office/officeart/2016/7/layout/LinearArrowProcessNumbered"/>
    <dgm:cxn modelId="{15AC9D5E-338E-491F-9399-9AD0FD42B4D1}" srcId="{CE4AE381-0AF2-47C6-9EA2-8D178C67DA40}" destId="{D7E8CC64-B3E4-4EF2-8A6C-13CD4F85C6E8}" srcOrd="2" destOrd="0" parTransId="{F8A53CA5-5E10-4A80-B75F-01767229CA50}" sibTransId="{D61EAE55-2831-4059-8388-EA6F2CB3F54F}"/>
    <dgm:cxn modelId="{C16CD741-248E-4DAB-9174-E9B07323B741}" type="presOf" srcId="{D6491C8F-407C-4AE3-B00D-26948C91A3A8}" destId="{F7AFD313-61C5-4E28-A9C5-5D8758D5A9E2}" srcOrd="0" destOrd="0" presId="urn:microsoft.com/office/officeart/2016/7/layout/LinearArrowProcessNumbered"/>
    <dgm:cxn modelId="{E4E13B5A-859C-4B55-8FDB-0219536EBF53}" type="presOf" srcId="{75922CCB-5BD9-49D4-BEE8-322C7C7072B1}" destId="{43557D04-03E8-4EE2-8533-AF5C68CB215D}" srcOrd="0" destOrd="0" presId="urn:microsoft.com/office/officeart/2016/7/layout/LinearArrowProcessNumbered"/>
    <dgm:cxn modelId="{0C43CC7C-FAE8-4FCB-97FB-5055E5362E10}" srcId="{CE4AE381-0AF2-47C6-9EA2-8D178C67DA40}" destId="{B2D97B1F-C78E-4DE3-B701-79507ECA06D9}" srcOrd="0" destOrd="0" parTransId="{9F2B5B48-FE3E-4023-859F-3C546BED0EE8}" sibTransId="{AF5DB25F-3A68-40EB-9541-F041A44424E2}"/>
    <dgm:cxn modelId="{F3ED7DB1-7E7A-4F3F-92DC-50151D03DE9E}" type="presOf" srcId="{AF5DB25F-3A68-40EB-9541-F041A44424E2}" destId="{5BBDE492-E7F0-4196-8476-341C0A35807F}" srcOrd="0" destOrd="0" presId="urn:microsoft.com/office/officeart/2016/7/layout/LinearArrowProcessNumbered"/>
    <dgm:cxn modelId="{F041D9B7-5612-447D-8E0C-0B025B6D2D22}" srcId="{CE4AE381-0AF2-47C6-9EA2-8D178C67DA40}" destId="{D6491C8F-407C-4AE3-B00D-26948C91A3A8}" srcOrd="1" destOrd="0" parTransId="{DD8966BC-E9CA-4992-9054-F0159A80104D}" sibTransId="{75922CCB-5BD9-49D4-BEE8-322C7C7072B1}"/>
    <dgm:cxn modelId="{A9CE73BA-D940-4C47-8EF6-038F5AA0720C}" type="presOf" srcId="{D7E8CC64-B3E4-4EF2-8A6C-13CD4F85C6E8}" destId="{2694B6DF-E899-4A2C-828A-329850F9DB37}" srcOrd="0" destOrd="0" presId="urn:microsoft.com/office/officeart/2016/7/layout/LinearArrowProcessNumbered"/>
    <dgm:cxn modelId="{756901BD-0B07-4231-B05E-BA064928C3F4}" type="presOf" srcId="{B2D97B1F-C78E-4DE3-B701-79507ECA06D9}" destId="{AD11524B-594B-4141-B89E-CDC822DA4074}" srcOrd="0" destOrd="0" presId="urn:microsoft.com/office/officeart/2016/7/layout/LinearArrowProcessNumbered"/>
    <dgm:cxn modelId="{CC9A53C6-C2DE-4D07-886F-F9E91D1BDFEE}" type="presOf" srcId="{CE4AE381-0AF2-47C6-9EA2-8D178C67DA40}" destId="{52CD6F1E-E902-4CA4-992F-7643F8923169}" srcOrd="0" destOrd="0" presId="urn:microsoft.com/office/officeart/2016/7/layout/LinearArrowProcessNumbered"/>
    <dgm:cxn modelId="{8F3D4F16-4C63-4AB0-8D09-F91BEADA4317}" type="presParOf" srcId="{52CD6F1E-E902-4CA4-992F-7643F8923169}" destId="{83544D24-9BBE-4001-A80E-2649C5AD5E03}" srcOrd="0" destOrd="0" presId="urn:microsoft.com/office/officeart/2016/7/layout/LinearArrowProcessNumbered"/>
    <dgm:cxn modelId="{55F148CA-79E0-464C-912F-811A163E2D12}" type="presParOf" srcId="{83544D24-9BBE-4001-A80E-2649C5AD5E03}" destId="{D20D31BE-6321-48C2-A0D6-E1FAC7F67FE6}" srcOrd="0" destOrd="0" presId="urn:microsoft.com/office/officeart/2016/7/layout/LinearArrowProcessNumbered"/>
    <dgm:cxn modelId="{BECB5A3F-5908-4548-8C21-E0CE81C533FC}" type="presParOf" srcId="{83544D24-9BBE-4001-A80E-2649C5AD5E03}" destId="{03E816C8-2921-476B-A80B-6DB04947E029}" srcOrd="1" destOrd="0" presId="urn:microsoft.com/office/officeart/2016/7/layout/LinearArrowProcessNumbered"/>
    <dgm:cxn modelId="{323DA713-2CE8-4798-B207-6795FD30F4C0}" type="presParOf" srcId="{03E816C8-2921-476B-A80B-6DB04947E029}" destId="{7A3BB8F2-C019-4E8A-9FA5-32C8BD372CAA}" srcOrd="0" destOrd="0" presId="urn:microsoft.com/office/officeart/2016/7/layout/LinearArrowProcessNumbered"/>
    <dgm:cxn modelId="{77721C13-3B3E-496F-9664-006E78688D6E}" type="presParOf" srcId="{03E816C8-2921-476B-A80B-6DB04947E029}" destId="{B644B4E8-91A8-4167-BEE8-7D18AB22F55E}" srcOrd="1" destOrd="0" presId="urn:microsoft.com/office/officeart/2016/7/layout/LinearArrowProcessNumbered"/>
    <dgm:cxn modelId="{4F07391A-F740-4F00-B03A-BED35B4522A3}" type="presParOf" srcId="{03E816C8-2921-476B-A80B-6DB04947E029}" destId="{5BBDE492-E7F0-4196-8476-341C0A35807F}" srcOrd="2" destOrd="0" presId="urn:microsoft.com/office/officeart/2016/7/layout/LinearArrowProcessNumbered"/>
    <dgm:cxn modelId="{3DD234EE-52E7-46A9-BD1E-3F7837ED05CE}" type="presParOf" srcId="{03E816C8-2921-476B-A80B-6DB04947E029}" destId="{473E10B4-31D3-47A4-8391-A729CF3A0167}" srcOrd="3" destOrd="0" presId="urn:microsoft.com/office/officeart/2016/7/layout/LinearArrowProcessNumbered"/>
    <dgm:cxn modelId="{0D531A4F-33F8-4C71-A2AD-E800350DE22E}" type="presParOf" srcId="{83544D24-9BBE-4001-A80E-2649C5AD5E03}" destId="{AD11524B-594B-4141-B89E-CDC822DA4074}" srcOrd="2" destOrd="0" presId="urn:microsoft.com/office/officeart/2016/7/layout/LinearArrowProcessNumbered"/>
    <dgm:cxn modelId="{E8776983-1D05-4626-88F7-CADCD46D793C}" type="presParOf" srcId="{52CD6F1E-E902-4CA4-992F-7643F8923169}" destId="{9D48660B-21A0-4398-8C58-90D7F1E32772}" srcOrd="1" destOrd="0" presId="urn:microsoft.com/office/officeart/2016/7/layout/LinearArrowProcessNumbered"/>
    <dgm:cxn modelId="{10EC6883-251F-4E18-A8DA-A93F2FA7EDDE}" type="presParOf" srcId="{52CD6F1E-E902-4CA4-992F-7643F8923169}" destId="{8B1F5759-1080-4FE2-BA88-0D4B1DDEF28E}" srcOrd="2" destOrd="0" presId="urn:microsoft.com/office/officeart/2016/7/layout/LinearArrowProcessNumbered"/>
    <dgm:cxn modelId="{DCC81B62-E8E6-42B2-93EE-0CBEA77CB08B}" type="presParOf" srcId="{8B1F5759-1080-4FE2-BA88-0D4B1DDEF28E}" destId="{9340F86C-522F-424D-81AC-8EFE53736A7F}" srcOrd="0" destOrd="0" presId="urn:microsoft.com/office/officeart/2016/7/layout/LinearArrowProcessNumbered"/>
    <dgm:cxn modelId="{AB24747F-F1E2-4C4D-8F46-22AA84F2BAA1}" type="presParOf" srcId="{8B1F5759-1080-4FE2-BA88-0D4B1DDEF28E}" destId="{55B65228-9B3E-4969-BC95-8D7E328D8E1F}" srcOrd="1" destOrd="0" presId="urn:microsoft.com/office/officeart/2016/7/layout/LinearArrowProcessNumbered"/>
    <dgm:cxn modelId="{69C68349-C00F-4CE4-88F7-0E1A3E3739CC}" type="presParOf" srcId="{55B65228-9B3E-4969-BC95-8D7E328D8E1F}" destId="{F67246D3-CB00-4DF6-B84B-7511BF59E128}" srcOrd="0" destOrd="0" presId="urn:microsoft.com/office/officeart/2016/7/layout/LinearArrowProcessNumbered"/>
    <dgm:cxn modelId="{B939AB2C-A2D0-4432-AEB5-654E96C25AD2}" type="presParOf" srcId="{55B65228-9B3E-4969-BC95-8D7E328D8E1F}" destId="{33CC06C5-A79F-4048-AEDA-5668CA870A15}" srcOrd="1" destOrd="0" presId="urn:microsoft.com/office/officeart/2016/7/layout/LinearArrowProcessNumbered"/>
    <dgm:cxn modelId="{F7386F3C-D76B-4871-BC45-A7B2BC313F32}" type="presParOf" srcId="{55B65228-9B3E-4969-BC95-8D7E328D8E1F}" destId="{43557D04-03E8-4EE2-8533-AF5C68CB215D}" srcOrd="2" destOrd="0" presId="urn:microsoft.com/office/officeart/2016/7/layout/LinearArrowProcessNumbered"/>
    <dgm:cxn modelId="{408AD09B-B8C1-4C71-A066-D268018C30AD}" type="presParOf" srcId="{55B65228-9B3E-4969-BC95-8D7E328D8E1F}" destId="{668FA70E-1035-4E25-8608-66CB778C9318}" srcOrd="3" destOrd="0" presId="urn:microsoft.com/office/officeart/2016/7/layout/LinearArrowProcessNumbered"/>
    <dgm:cxn modelId="{6E6AC40A-959B-4FC2-AC60-5D99DFCE2497}" type="presParOf" srcId="{8B1F5759-1080-4FE2-BA88-0D4B1DDEF28E}" destId="{F7AFD313-61C5-4E28-A9C5-5D8758D5A9E2}" srcOrd="2" destOrd="0" presId="urn:microsoft.com/office/officeart/2016/7/layout/LinearArrowProcessNumbered"/>
    <dgm:cxn modelId="{062438BF-CF8E-4F84-892C-7ADD0E37C8F3}" type="presParOf" srcId="{52CD6F1E-E902-4CA4-992F-7643F8923169}" destId="{B77FD45F-14CB-46F8-91E6-4D8C769DC831}" srcOrd="3" destOrd="0" presId="urn:microsoft.com/office/officeart/2016/7/layout/LinearArrowProcessNumbered"/>
    <dgm:cxn modelId="{6AC65606-300A-411F-864E-6CB1CE0E3B01}" type="presParOf" srcId="{52CD6F1E-E902-4CA4-992F-7643F8923169}" destId="{DE2625BF-4BB7-4271-A767-1CDD28FB82C3}" srcOrd="4" destOrd="0" presId="urn:microsoft.com/office/officeart/2016/7/layout/LinearArrowProcessNumbered"/>
    <dgm:cxn modelId="{97AED7FE-CC4B-4435-B4D0-3B0D9E7792D8}" type="presParOf" srcId="{DE2625BF-4BB7-4271-A767-1CDD28FB82C3}" destId="{C7C5D9EF-95E0-44D4-AE37-5C207BE73098}" srcOrd="0" destOrd="0" presId="urn:microsoft.com/office/officeart/2016/7/layout/LinearArrowProcessNumbered"/>
    <dgm:cxn modelId="{4867315D-E6C4-457B-BE3B-6EDFB7952FB4}" type="presParOf" srcId="{DE2625BF-4BB7-4271-A767-1CDD28FB82C3}" destId="{877FABC1-B6DF-411C-9C93-194E7F06A818}" srcOrd="1" destOrd="0" presId="urn:microsoft.com/office/officeart/2016/7/layout/LinearArrowProcessNumbered"/>
    <dgm:cxn modelId="{394ED9D1-1AA6-4B98-82FF-0D9F381B5350}" type="presParOf" srcId="{877FABC1-B6DF-411C-9C93-194E7F06A818}" destId="{11FF4F76-B7C7-4D36-96D0-5824A5155BEA}" srcOrd="0" destOrd="0" presId="urn:microsoft.com/office/officeart/2016/7/layout/LinearArrowProcessNumbered"/>
    <dgm:cxn modelId="{0A1D9049-F232-4F0C-B699-2413C66A1BF1}" type="presParOf" srcId="{877FABC1-B6DF-411C-9C93-194E7F06A818}" destId="{F75483E7-32C8-427A-B1AF-DE8A12947680}" srcOrd="1" destOrd="0" presId="urn:microsoft.com/office/officeart/2016/7/layout/LinearArrowProcessNumbered"/>
    <dgm:cxn modelId="{BCBAA453-8F1C-47A7-AE43-29779A368677}" type="presParOf" srcId="{877FABC1-B6DF-411C-9C93-194E7F06A818}" destId="{E5F80F84-72A4-4461-A6E1-443D58EEEF25}" srcOrd="2" destOrd="0" presId="urn:microsoft.com/office/officeart/2016/7/layout/LinearArrowProcessNumbered"/>
    <dgm:cxn modelId="{6D496028-10A5-4C9C-8E31-F306B223F180}" type="presParOf" srcId="{877FABC1-B6DF-411C-9C93-194E7F06A818}" destId="{A092D96B-A46A-4CBB-8EF4-C1F06B54142B}" srcOrd="3" destOrd="0" presId="urn:microsoft.com/office/officeart/2016/7/layout/LinearArrowProcessNumbered"/>
    <dgm:cxn modelId="{10655EB8-72CA-41AF-AA99-9AC0E1C571FE}" type="presParOf" srcId="{DE2625BF-4BB7-4271-A767-1CDD28FB82C3}" destId="{2694B6DF-E899-4A2C-828A-329850F9DB3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BB8F2-C019-4E8A-9FA5-32C8BD372CAA}">
      <dsp:nvSpPr>
        <dsp:cNvPr id="0" name=""/>
        <dsp:cNvSpPr/>
      </dsp:nvSpPr>
      <dsp:spPr>
        <a:xfrm>
          <a:off x="1304292" y="752372"/>
          <a:ext cx="1040383" cy="7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4B4E8-91A8-4167-BEE8-7D18AB22F55E}">
      <dsp:nvSpPr>
        <dsp:cNvPr id="0" name=""/>
        <dsp:cNvSpPr/>
      </dsp:nvSpPr>
      <dsp:spPr>
        <a:xfrm>
          <a:off x="2407098" y="665016"/>
          <a:ext cx="119644" cy="224332"/>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DE492-E7F0-4196-8476-341C0A35807F}">
      <dsp:nvSpPr>
        <dsp:cNvPr id="0" name=""/>
        <dsp:cNvSpPr/>
      </dsp:nvSpPr>
      <dsp:spPr>
        <a:xfrm>
          <a:off x="632670" y="210834"/>
          <a:ext cx="1083147" cy="108314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032" tIns="42032" rIns="42032" bIns="42032" numCol="1" spcCol="1270" anchor="ctr" anchorCtr="0">
          <a:noAutofit/>
        </a:bodyPr>
        <a:lstStyle/>
        <a:p>
          <a:pPr marL="0" lvl="0" indent="0" algn="ctr" defTabSz="2266950">
            <a:lnSpc>
              <a:spcPct val="90000"/>
            </a:lnSpc>
            <a:spcBef>
              <a:spcPct val="0"/>
            </a:spcBef>
            <a:spcAft>
              <a:spcPct val="35000"/>
            </a:spcAft>
            <a:buNone/>
          </a:pPr>
          <a:r>
            <a:rPr lang="en-US" sz="5100" kern="1200"/>
            <a:t>1</a:t>
          </a:r>
        </a:p>
      </dsp:txBody>
      <dsp:txXfrm>
        <a:off x="791293" y="369457"/>
        <a:ext cx="765901" cy="765901"/>
      </dsp:txXfrm>
    </dsp:sp>
    <dsp:sp modelId="{AD11524B-594B-4141-B89E-CDC822DA4074}">
      <dsp:nvSpPr>
        <dsp:cNvPr id="0" name=""/>
        <dsp:cNvSpPr/>
      </dsp:nvSpPr>
      <dsp:spPr>
        <a:xfrm>
          <a:off x="3813" y="1459294"/>
          <a:ext cx="2340861" cy="202702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0" tIns="165100" rIns="184650" bIns="165100" numCol="1" spcCol="1270" anchor="t"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rId1"/>
            </a:rPr>
            <a:t>San Ignacio Golf Estates HOA - Home (sigegv.org)</a:t>
          </a:r>
          <a:endParaRPr lang="en-US" sz="2400" kern="1200" dirty="0"/>
        </a:p>
      </dsp:txBody>
      <dsp:txXfrm>
        <a:off x="3813" y="1864699"/>
        <a:ext cx="2340861" cy="1621620"/>
      </dsp:txXfrm>
    </dsp:sp>
    <dsp:sp modelId="{F67246D3-CB00-4DF6-B84B-7511BF59E128}">
      <dsp:nvSpPr>
        <dsp:cNvPr id="0" name=""/>
        <dsp:cNvSpPr/>
      </dsp:nvSpPr>
      <dsp:spPr>
        <a:xfrm>
          <a:off x="2604771" y="753315"/>
          <a:ext cx="2340861"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C06C5-A79F-4048-AEDA-5668CA870A15}">
      <dsp:nvSpPr>
        <dsp:cNvPr id="0" name=""/>
        <dsp:cNvSpPr/>
      </dsp:nvSpPr>
      <dsp:spPr>
        <a:xfrm>
          <a:off x="5008055" y="665807"/>
          <a:ext cx="119644" cy="225113"/>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557D04-03E8-4EE2-8533-AF5C68CB215D}">
      <dsp:nvSpPr>
        <dsp:cNvPr id="0" name=""/>
        <dsp:cNvSpPr/>
      </dsp:nvSpPr>
      <dsp:spPr>
        <a:xfrm>
          <a:off x="3233628" y="211777"/>
          <a:ext cx="1083147" cy="108314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032" tIns="42032" rIns="42032" bIns="42032" numCol="1" spcCol="1270" anchor="ctr" anchorCtr="0">
          <a:noAutofit/>
        </a:bodyPr>
        <a:lstStyle/>
        <a:p>
          <a:pPr marL="0" lvl="0" indent="0" algn="ctr" defTabSz="2266950">
            <a:lnSpc>
              <a:spcPct val="90000"/>
            </a:lnSpc>
            <a:spcBef>
              <a:spcPct val="0"/>
            </a:spcBef>
            <a:spcAft>
              <a:spcPct val="35000"/>
            </a:spcAft>
            <a:buNone/>
          </a:pPr>
          <a:r>
            <a:rPr lang="en-US" sz="5100" kern="1200"/>
            <a:t>2</a:t>
          </a:r>
        </a:p>
      </dsp:txBody>
      <dsp:txXfrm>
        <a:off x="3392251" y="370400"/>
        <a:ext cx="765901" cy="765901"/>
      </dsp:txXfrm>
    </dsp:sp>
    <dsp:sp modelId="{F7AFD313-61C5-4E28-A9C5-5D8758D5A9E2}">
      <dsp:nvSpPr>
        <dsp:cNvPr id="0" name=""/>
        <dsp:cNvSpPr/>
      </dsp:nvSpPr>
      <dsp:spPr>
        <a:xfrm>
          <a:off x="2604771" y="1461468"/>
          <a:ext cx="2340861" cy="202702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0" tIns="165100" rIns="184650" bIns="165100" numCol="1" spcCol="1270" anchor="t"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rId2"/>
            </a:rPr>
            <a:t>Green Valley Council (gvcouncil.org)</a:t>
          </a:r>
          <a:endParaRPr lang="en-US" sz="2400" kern="1200" dirty="0"/>
        </a:p>
      </dsp:txBody>
      <dsp:txXfrm>
        <a:off x="2604771" y="1866873"/>
        <a:ext cx="2340861" cy="1621620"/>
      </dsp:txXfrm>
    </dsp:sp>
    <dsp:sp modelId="{11FF4F76-B7C7-4D36-96D0-5824A5155BEA}">
      <dsp:nvSpPr>
        <dsp:cNvPr id="0" name=""/>
        <dsp:cNvSpPr/>
      </dsp:nvSpPr>
      <dsp:spPr>
        <a:xfrm>
          <a:off x="5205728" y="753315"/>
          <a:ext cx="1170430"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80F84-72A4-4461-A6E1-443D58EEEF25}">
      <dsp:nvSpPr>
        <dsp:cNvPr id="0" name=""/>
        <dsp:cNvSpPr/>
      </dsp:nvSpPr>
      <dsp:spPr>
        <a:xfrm>
          <a:off x="5834585" y="211777"/>
          <a:ext cx="1083147" cy="108314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032" tIns="42032" rIns="42032" bIns="42032" numCol="1" spcCol="1270" anchor="ctr" anchorCtr="0">
          <a:noAutofit/>
        </a:bodyPr>
        <a:lstStyle/>
        <a:p>
          <a:pPr marL="0" lvl="0" indent="0" algn="ctr" defTabSz="2266950">
            <a:lnSpc>
              <a:spcPct val="90000"/>
            </a:lnSpc>
            <a:spcBef>
              <a:spcPct val="0"/>
            </a:spcBef>
            <a:spcAft>
              <a:spcPct val="35000"/>
            </a:spcAft>
            <a:buNone/>
          </a:pPr>
          <a:r>
            <a:rPr lang="en-US" sz="5100" kern="1200"/>
            <a:t>3</a:t>
          </a:r>
        </a:p>
      </dsp:txBody>
      <dsp:txXfrm>
        <a:off x="5993208" y="370400"/>
        <a:ext cx="765901" cy="765901"/>
      </dsp:txXfrm>
    </dsp:sp>
    <dsp:sp modelId="{2694B6DF-E899-4A2C-828A-329850F9DB37}">
      <dsp:nvSpPr>
        <dsp:cNvPr id="0" name=""/>
        <dsp:cNvSpPr/>
      </dsp:nvSpPr>
      <dsp:spPr>
        <a:xfrm>
          <a:off x="5205728" y="1461468"/>
          <a:ext cx="2340861" cy="202702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0" tIns="165100" rIns="184650" bIns="16510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3"/>
            </a:rPr>
            <a:t>Fire Corps - Green Valley Fire District (gvfire.org)</a:t>
          </a:r>
          <a:endParaRPr lang="en-US" sz="2400" kern="1200"/>
        </a:p>
      </dsp:txBody>
      <dsp:txXfrm>
        <a:off x="5205728" y="1866873"/>
        <a:ext cx="2340861" cy="162162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2/20/2024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2/20/2024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1751695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04866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303892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08046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971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36679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8140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90668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sigegv.org/" TargetMode="External"/><Relationship Id="rId5" Type="http://schemas.openxmlformats.org/officeDocument/2006/relationships/hyperlink" Target="mailto:sigehoa@yahoo.com" TargetMode="External"/><Relationship Id="rId4" Type="http://schemas.openxmlformats.org/officeDocument/2006/relationships/hyperlink" Target="mailto:tammy@stellarpmllc.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title"/>
          </p:nvPr>
        </p:nvSpPr>
        <p:spPr>
          <a:xfrm>
            <a:off x="3670934" y="4862983"/>
            <a:ext cx="8067171" cy="1272553"/>
          </a:xfrm>
          <a:extLst>
            <a:ext uri="{909E8E84-426E-40DD-AFC4-6F175D3DCCD1}">
              <a14:hiddenFill xmlns:a14="http://schemas.microsoft.com/office/drawing/2010/main">
                <a:solidFill>
                  <a:srgbClr val="FFFFFF"/>
                </a:solidFill>
              </a14:hiddenFill>
            </a:ext>
          </a:extLst>
        </p:spPr>
        <p:txBody>
          <a:bodyPr anchor="b">
            <a:normAutofit fontScale="90000"/>
          </a:bodyPr>
          <a:lstStyle/>
          <a:p>
            <a:br>
              <a:rPr lang="en-US" sz="2100" dirty="0"/>
            </a:br>
            <a:br>
              <a:rPr lang="en-US" sz="2100" dirty="0"/>
            </a:br>
            <a:r>
              <a:rPr lang="en-US" sz="3100" dirty="0"/>
              <a:t>San Ignacio Golf Estates HOA </a:t>
            </a:r>
            <a:br>
              <a:rPr lang="en-US" sz="3100" dirty="0"/>
            </a:br>
            <a:r>
              <a:rPr lang="en-US" sz="3100" dirty="0"/>
              <a:t>Annual Meeting</a:t>
            </a:r>
            <a:br>
              <a:rPr lang="en-US" sz="3100" dirty="0"/>
            </a:br>
            <a:r>
              <a:rPr lang="en-US" sz="3100" dirty="0"/>
              <a:t>Canoa Hills GVR Center – Saguaro Room </a:t>
            </a:r>
            <a:br>
              <a:rPr lang="en-US" sz="3100" dirty="0"/>
            </a:br>
            <a:r>
              <a:rPr lang="en-US" sz="3100" dirty="0"/>
              <a:t>February 20, 2024</a:t>
            </a:r>
          </a:p>
        </p:txBody>
      </p:sp>
      <p:pic>
        <p:nvPicPr>
          <p:cNvPr id="3074" name="Picture 2">
            <a:extLst>
              <a:ext uri="{FF2B5EF4-FFF2-40B4-BE49-F238E27FC236}">
                <a16:creationId xmlns:a16="http://schemas.microsoft.com/office/drawing/2014/main" id="{0246AC8C-BDA9-33AC-6DB9-D7CA293E2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59" r="14057" b="-2"/>
          <a:stretch/>
        </p:blipFill>
        <p:spPr bwMode="auto">
          <a:xfrm>
            <a:off x="603885" y="584005"/>
            <a:ext cx="2825115" cy="3999060"/>
          </a:xfrm>
          <a:prstGeom prst="rect">
            <a:avLst/>
          </a:prstGeom>
          <a:solidFill>
            <a:srgbClr val="FFFFFF"/>
          </a:solidFill>
          <a:effectLst>
            <a:outerShdw blurRad="254000" dist="38100" dir="2700000" sx="103000" sy="103000" algn="tl" rotWithShape="0">
              <a:prstClr val="black">
                <a:alpha val="40000"/>
              </a:prstClr>
            </a:outerShdw>
          </a:effectLst>
        </p:spPr>
      </p:pic>
      <p:pic>
        <p:nvPicPr>
          <p:cNvPr id="3" name="Picture 4" descr="Santa Rita Mountains Arizona Photograph by Ed Riche">
            <a:extLst>
              <a:ext uri="{FF2B5EF4-FFF2-40B4-BE49-F238E27FC236}">
                <a16:creationId xmlns:a16="http://schemas.microsoft.com/office/drawing/2014/main" id="{644DC62D-FE37-FB80-BC3A-14CDD747C0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39" r="10887" b="1"/>
          <a:stretch/>
        </p:blipFill>
        <p:spPr bwMode="auto">
          <a:xfrm>
            <a:off x="3670934" y="584005"/>
            <a:ext cx="7926705" cy="3999060"/>
          </a:xfrm>
          <a:prstGeom prst="rect">
            <a:avLst/>
          </a:prstGeom>
          <a:solidFill>
            <a:srgbClr val="FFFFFF"/>
          </a:solidFill>
          <a:effectLst>
            <a:outerShdw blurRad="254000" dist="38100" dir="2700000" sx="102000" sy="102000" algn="tl" rotWithShape="0">
              <a:prstClr val="black">
                <a:alpha val="24000"/>
              </a:prstClr>
            </a:outerShdw>
          </a:effectLst>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278129"/>
            <a:ext cx="9778365" cy="1494596"/>
          </a:xfrm>
        </p:spPr>
        <p:txBody>
          <a:bodyPr anchor="b">
            <a:normAutofit/>
          </a:bodyPr>
          <a:lstStyle/>
          <a:p>
            <a:r>
              <a:rPr lang="en-US" dirty="0"/>
              <a:t>Road Committee Report</a:t>
            </a:r>
            <a:br>
              <a:rPr lang="en-US" dirty="0"/>
            </a:br>
            <a:r>
              <a:rPr lang="en-US" sz="2400" dirty="0"/>
              <a:t>Pat Nummi, Floyd White, Tim Morrisey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6"/>
          </p:nvPr>
        </p:nvSpPr>
        <p:spPr>
          <a:xfrm>
            <a:off x="5881898" y="2676525"/>
            <a:ext cx="4490827" cy="3597470"/>
          </a:xfrm>
        </p:spPr>
        <p:txBody>
          <a:bodyPr>
            <a:normAutofit/>
          </a:bodyPr>
          <a:lstStyle/>
          <a:p>
            <a:endParaRPr lang="en-US" dirty="0"/>
          </a:p>
          <a:p>
            <a:r>
              <a:rPr lang="en-US" sz="2800" b="1" dirty="0"/>
              <a:t>Bates Paving project 2023 Recap</a:t>
            </a:r>
          </a:p>
          <a:p>
            <a:r>
              <a:rPr lang="en-US" sz="2800" b="1" dirty="0"/>
              <a:t>Looking Ahead – Restricted Road Fund </a:t>
            </a:r>
          </a:p>
          <a:p>
            <a:r>
              <a:rPr lang="en-US" sz="2800" b="1" dirty="0"/>
              <a:t>Large vehicles Prohibited or Permit Required?</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1041038" y="2676525"/>
            <a:ext cx="3597470" cy="3597470"/>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94025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98408"/>
            <a:ext cx="10972800" cy="1574317"/>
          </a:xfrm>
        </p:spPr>
        <p:txBody>
          <a:bodyPr anchor="b">
            <a:normAutofit/>
          </a:bodyPr>
          <a:lstStyle/>
          <a:p>
            <a:r>
              <a:rPr lang="en-US" dirty="0"/>
              <a:t>Landscape Committee Report</a:t>
            </a:r>
            <a:br>
              <a:rPr lang="en-US" dirty="0"/>
            </a:br>
            <a:r>
              <a:rPr lang="en-US" sz="2000" dirty="0"/>
              <a:t>Mary Grace Werner/Cindy Radford (co-chairs), Shirley Kassebaum, Julie </a:t>
            </a:r>
            <a:r>
              <a:rPr lang="en-US" sz="2000" dirty="0" err="1"/>
              <a:t>Rogoski</a:t>
            </a:r>
            <a:r>
              <a:rPr lang="en-US" sz="2000" dirty="0"/>
              <a:t>, Judy Maury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94360" y="2433929"/>
            <a:ext cx="5746750" cy="3597470"/>
          </a:xfrm>
        </p:spPr>
        <p:txBody>
          <a:bodyPr>
            <a:normAutofit/>
          </a:bodyPr>
          <a:lstStyle/>
          <a:p>
            <a:endParaRPr lang="en-US" dirty="0"/>
          </a:p>
          <a:p>
            <a:r>
              <a:rPr lang="en-US" sz="2800" b="1" dirty="0"/>
              <a:t>Schedule of Work on Website</a:t>
            </a:r>
          </a:p>
          <a:p>
            <a:r>
              <a:rPr lang="en-US" sz="2800" b="1" dirty="0"/>
              <a:t>Common Area Tree Policy</a:t>
            </a:r>
          </a:p>
          <a:p>
            <a:r>
              <a:rPr lang="en-US" sz="2800" b="1" dirty="0"/>
              <a:t>Request for Common Area Maintenance on Website</a:t>
            </a:r>
          </a:p>
          <a:p>
            <a:r>
              <a:rPr lang="en-US" sz="2800" b="1" dirty="0"/>
              <a:t>Summer Weed Control Form on Website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7794845" y="2676525"/>
            <a:ext cx="3597470" cy="3597470"/>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8476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98408"/>
            <a:ext cx="10972800" cy="1574317"/>
          </a:xfrm>
        </p:spPr>
        <p:txBody>
          <a:bodyPr anchor="b">
            <a:normAutofit/>
          </a:bodyPr>
          <a:lstStyle/>
          <a:p>
            <a:r>
              <a:rPr lang="en-US" dirty="0"/>
              <a:t>Architectural Review Committee Report</a:t>
            </a:r>
            <a:br>
              <a:rPr lang="en-US" dirty="0"/>
            </a:br>
            <a:r>
              <a:rPr lang="en-US" sz="1800" dirty="0"/>
              <a:t>John McKune, </a:t>
            </a:r>
            <a:r>
              <a:rPr lang="en-US" sz="1800" dirty="0" err="1"/>
              <a:t>Bish</a:t>
            </a:r>
            <a:r>
              <a:rPr lang="en-US" sz="1800" dirty="0"/>
              <a:t> Wheeler, Jim Reed, Cindy Taylor, Fred Callender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95523" y="2676525"/>
            <a:ext cx="5746750" cy="3597470"/>
          </a:xfrm>
        </p:spPr>
        <p:txBody>
          <a:bodyPr>
            <a:normAutofit/>
          </a:bodyPr>
          <a:lstStyle/>
          <a:p>
            <a:endParaRPr lang="en-US" dirty="0"/>
          </a:p>
          <a:p>
            <a:r>
              <a:rPr lang="en-US" sz="2800" b="1" dirty="0"/>
              <a:t>CCRs on Website – Please Review</a:t>
            </a:r>
          </a:p>
          <a:p>
            <a:r>
              <a:rPr lang="en-US" sz="2800" b="1" dirty="0"/>
              <a:t>New Paint Colors – Example is on the check-in table and on the website </a:t>
            </a:r>
          </a:p>
          <a:p>
            <a:r>
              <a:rPr lang="en-US" sz="2800" b="1" dirty="0"/>
              <a:t>ARC Request Form</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7794845" y="2676525"/>
            <a:ext cx="3597470" cy="3597470"/>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90815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278129"/>
            <a:ext cx="9778365" cy="1494596"/>
          </a:xfrm>
        </p:spPr>
        <p:txBody>
          <a:bodyPr anchor="b">
            <a:normAutofit/>
          </a:bodyPr>
          <a:lstStyle/>
          <a:p>
            <a:r>
              <a:rPr lang="en-US" sz="3700" dirty="0"/>
              <a:t>Social Committee Report</a:t>
            </a:r>
            <a:br>
              <a:rPr lang="en-US" sz="3700" dirty="0"/>
            </a:br>
            <a:r>
              <a:rPr lang="en-US" sz="3700" dirty="0"/>
              <a:t>Debbie Reed/Jill </a:t>
            </a:r>
            <a:r>
              <a:rPr lang="en-US" sz="3700" dirty="0" err="1"/>
              <a:t>Eiber</a:t>
            </a:r>
            <a:r>
              <a:rPr lang="en-US" sz="3700" dirty="0"/>
              <a:t> co-chairs, Bev White, Shirley Kassebaum</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6"/>
          </p:nvPr>
        </p:nvSpPr>
        <p:spPr>
          <a:xfrm>
            <a:off x="5314950" y="1257300"/>
            <a:ext cx="6572250" cy="5505450"/>
          </a:xfrm>
        </p:spPr>
        <p:txBody>
          <a:bodyPr>
            <a:normAutofit lnSpcReduction="10000"/>
          </a:bodyPr>
          <a:lstStyle/>
          <a:p>
            <a:pPr marL="0" marR="0">
              <a:spcBef>
                <a:spcPts val="0"/>
              </a:spcBef>
              <a:spcAft>
                <a:spcPts val="800"/>
              </a:spcAft>
            </a:pPr>
            <a:endParaRPr lang="en-US" b="1" kern="100" dirty="0">
              <a:effectLst/>
            </a:endParaRPr>
          </a:p>
          <a:p>
            <a:pPr marL="0" marR="0">
              <a:spcBef>
                <a:spcPts val="0"/>
              </a:spcBef>
              <a:spcAft>
                <a:spcPts val="800"/>
              </a:spcAft>
            </a:pPr>
            <a:r>
              <a:rPr lang="en-US" b="1" kern="100" dirty="0">
                <a:effectLst/>
              </a:rPr>
              <a:t>#1  Pot Luck Dinner  April (Fools Day)</a:t>
            </a:r>
            <a:endParaRPr lang="en-US" kern="100" dirty="0">
              <a:effectLst/>
            </a:endParaRPr>
          </a:p>
          <a:p>
            <a:pPr marL="0" marR="0">
              <a:spcBef>
                <a:spcPts val="0"/>
              </a:spcBef>
              <a:spcAft>
                <a:spcPts val="800"/>
              </a:spcAft>
            </a:pPr>
            <a:r>
              <a:rPr lang="en-US" kern="100" dirty="0">
                <a:effectLst/>
              </a:rPr>
              <a:t>Are you interested? Inside or outside? </a:t>
            </a:r>
          </a:p>
          <a:p>
            <a:pPr marL="0" marR="0">
              <a:spcBef>
                <a:spcPts val="0"/>
              </a:spcBef>
              <a:spcAft>
                <a:spcPts val="800"/>
              </a:spcAft>
            </a:pPr>
            <a:r>
              <a:rPr lang="en-US" kern="100" dirty="0">
                <a:effectLst/>
              </a:rPr>
              <a:t> </a:t>
            </a:r>
          </a:p>
          <a:p>
            <a:pPr marL="0" marR="0">
              <a:spcBef>
                <a:spcPts val="0"/>
              </a:spcBef>
              <a:spcAft>
                <a:spcPts val="800"/>
              </a:spcAft>
            </a:pPr>
            <a:r>
              <a:rPr lang="en-US" b="1" u="sng" kern="100" dirty="0">
                <a:effectLst/>
              </a:rPr>
              <a:t>#2 Ladies Luncheon March 2024</a:t>
            </a:r>
            <a:endParaRPr lang="en-US" kern="100" dirty="0">
              <a:effectLst/>
            </a:endParaRPr>
          </a:p>
          <a:p>
            <a:pPr marL="0" marR="0">
              <a:spcBef>
                <a:spcPts val="0"/>
              </a:spcBef>
              <a:spcAft>
                <a:spcPts val="800"/>
              </a:spcAft>
            </a:pPr>
            <a:r>
              <a:rPr lang="en-US" kern="100" dirty="0">
                <a:effectLst/>
              </a:rPr>
              <a:t>Next luncheon will be at Stables in </a:t>
            </a:r>
            <a:r>
              <a:rPr lang="en-US" kern="100" dirty="0" err="1">
                <a:effectLst/>
              </a:rPr>
              <a:t>Tubac</a:t>
            </a:r>
            <a:r>
              <a:rPr lang="en-US" kern="100" dirty="0">
                <a:effectLst/>
              </a:rPr>
              <a:t> on March 13, 2024 (tentative) Summer Ladies Luncheon? </a:t>
            </a:r>
          </a:p>
          <a:p>
            <a:pPr marL="0" marR="0">
              <a:spcBef>
                <a:spcPts val="0"/>
              </a:spcBef>
              <a:spcAft>
                <a:spcPts val="800"/>
              </a:spcAft>
            </a:pPr>
            <a:r>
              <a:rPr lang="en-US" kern="100" dirty="0">
                <a:effectLst/>
              </a:rPr>
              <a:t> </a:t>
            </a:r>
          </a:p>
          <a:p>
            <a:pPr marL="0" marR="0">
              <a:spcBef>
                <a:spcPts val="0"/>
              </a:spcBef>
              <a:spcAft>
                <a:spcPts val="800"/>
              </a:spcAft>
            </a:pPr>
            <a:r>
              <a:rPr lang="en-US" b="1" u="sng" kern="100" dirty="0">
                <a:effectLst/>
              </a:rPr>
              <a:t>#3  HAPPY HOURS</a:t>
            </a:r>
            <a:endParaRPr lang="en-US" kern="100" dirty="0">
              <a:effectLst/>
            </a:endParaRPr>
          </a:p>
          <a:p>
            <a:pPr marL="0" marR="0">
              <a:spcBef>
                <a:spcPts val="0"/>
              </a:spcBef>
              <a:spcAft>
                <a:spcPts val="800"/>
              </a:spcAft>
            </a:pPr>
            <a:r>
              <a:rPr lang="en-US" kern="100" dirty="0">
                <a:effectLst/>
              </a:rPr>
              <a:t>Sign up sheet.  Once a week? Once a month? At homes? At GVR locations?</a:t>
            </a:r>
          </a:p>
          <a:p>
            <a:pPr marL="0" marR="0">
              <a:spcBef>
                <a:spcPts val="0"/>
              </a:spcBef>
              <a:spcAft>
                <a:spcPts val="800"/>
              </a:spcAft>
            </a:pPr>
            <a:r>
              <a:rPr lang="en-US" kern="100" dirty="0">
                <a:effectLst/>
              </a:rPr>
              <a:t> </a:t>
            </a:r>
          </a:p>
          <a:p>
            <a:pPr marL="0" marR="0">
              <a:spcBef>
                <a:spcPts val="0"/>
              </a:spcBef>
              <a:spcAft>
                <a:spcPts val="800"/>
              </a:spcAft>
            </a:pPr>
            <a:r>
              <a:rPr lang="en-US" b="1" u="sng" kern="100" dirty="0">
                <a:effectLst/>
              </a:rPr>
              <a:t>#4  SUGGESTIONS:</a:t>
            </a:r>
            <a:endParaRPr lang="en-US" kern="100" dirty="0">
              <a:effectLst/>
            </a:endParaRPr>
          </a:p>
          <a:p>
            <a:pPr marL="0" marR="0">
              <a:spcBef>
                <a:spcPts val="0"/>
              </a:spcBef>
              <a:spcAft>
                <a:spcPts val="800"/>
              </a:spcAft>
            </a:pPr>
            <a:r>
              <a:rPr lang="en-US" kern="100" dirty="0">
                <a:effectLst/>
              </a:rPr>
              <a:t>Any other suggestions for activities in the neighborhood related to the Social Committee please contact  Debbie, Bev or Jill</a:t>
            </a:r>
          </a:p>
          <a:p>
            <a:endParaRPr lang="en-US" sz="1100"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1041038" y="2676525"/>
            <a:ext cx="3597470" cy="3597470"/>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58106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370425" y="249923"/>
            <a:ext cx="10873740" cy="1680205"/>
          </a:xfrm>
        </p:spPr>
        <p:txBody>
          <a:bodyPr/>
          <a:lstStyle/>
          <a:p>
            <a:r>
              <a:rPr lang="en-US" dirty="0"/>
              <a:t>Results of 2023 Annual Meeting Minutes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332584" y="3900132"/>
            <a:ext cx="7810500" cy="3699328"/>
          </a:xfrm>
        </p:spPr>
        <p:txBody>
          <a:bodyPr>
            <a:normAutofit/>
          </a:bodyPr>
          <a:lstStyle/>
          <a:p>
            <a:r>
              <a:rPr lang="en-US" sz="3200" dirty="0"/>
              <a:t>We need a motion from the floor to accept the 2023 AGM meeting minutes.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8052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Results of the 2024 At-Large Election</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121151" y="2914650"/>
            <a:ext cx="7810500" cy="3699328"/>
          </a:xfrm>
        </p:spPr>
        <p:txBody>
          <a:bodyPr>
            <a:normAutofit/>
          </a:bodyPr>
          <a:lstStyle/>
          <a:p>
            <a:r>
              <a:rPr lang="en-US" sz="3600" dirty="0"/>
              <a:t>Paul Smith – re-elected for a one-year term for SIGE HOA At-Large Representative to the Board</a:t>
            </a:r>
          </a:p>
          <a:p>
            <a:endParaRPr lang="en-US" sz="3600"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0357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102875"/>
            <a:ext cx="10873740" cy="1680205"/>
          </a:xfrm>
        </p:spPr>
        <p:txBody>
          <a:bodyPr anchor="b">
            <a:normAutofit/>
          </a:bodyPr>
          <a:lstStyle/>
          <a:p>
            <a:r>
              <a:rPr lang="en-US" dirty="0"/>
              <a:t>SIGE HOA Website &amp; Other Important Information </a:t>
            </a:r>
            <a:br>
              <a:rPr lang="en-US" dirty="0"/>
            </a:br>
            <a:r>
              <a:rPr lang="en-US" sz="2400" dirty="0"/>
              <a:t>SIGE Secretary, Sandy Ward</a:t>
            </a:r>
          </a:p>
        </p:txBody>
      </p:sp>
      <p:graphicFrame>
        <p:nvGraphicFramePr>
          <p:cNvPr id="6" name="Content Placeholder 2">
            <a:extLst>
              <a:ext uri="{FF2B5EF4-FFF2-40B4-BE49-F238E27FC236}">
                <a16:creationId xmlns:a16="http://schemas.microsoft.com/office/drawing/2014/main" id="{A27CEFFE-D714-38A1-B2BD-73488AB7D212}"/>
              </a:ext>
            </a:extLst>
          </p:cNvPr>
          <p:cNvGraphicFramePr>
            <a:graphicFrameLocks noGrp="1"/>
          </p:cNvGraphicFramePr>
          <p:nvPr>
            <p:ph sz="quarter" idx="13"/>
            <p:extLst>
              <p:ext uri="{D42A27DB-BD31-4B8C-83A1-F6EECF244321}">
                <p14:modId xmlns:p14="http://schemas.microsoft.com/office/powerpoint/2010/main" val="1995932278"/>
              </p:ext>
            </p:extLst>
          </p:nvPr>
        </p:nvGraphicFramePr>
        <p:xfrm>
          <a:off x="3657600" y="2282008"/>
          <a:ext cx="7810500" cy="369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48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594360" y="278129"/>
            <a:ext cx="9778365" cy="1494596"/>
          </a:xfrm>
        </p:spPr>
        <p:txBody>
          <a:bodyPr anchor="b">
            <a:normAutofit/>
          </a:bodyPr>
          <a:lstStyle/>
          <a:p>
            <a:r>
              <a:rPr lang="en-US" dirty="0"/>
              <a:t>Homeowner Questions, Input and Feedback - Floor Is Open</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619553" y="2331292"/>
            <a:ext cx="4490827" cy="3597470"/>
          </a:xfrm>
        </p:spPr>
        <p:txBody>
          <a:bodyPr>
            <a:normAutofit fontScale="70000" lnSpcReduction="20000"/>
          </a:bodyPr>
          <a:lstStyle/>
          <a:p>
            <a:r>
              <a:rPr lang="en-US" sz="2800" b="1" dirty="0"/>
              <a:t>Please limit your time to under three minutes to allow all homeowners the opportunity to give input and feedback. </a:t>
            </a:r>
          </a:p>
          <a:p>
            <a:endParaRPr lang="en-US" sz="2800" b="1" dirty="0"/>
          </a:p>
          <a:p>
            <a:r>
              <a:rPr lang="en-US" sz="2800" b="1" dirty="0"/>
              <a:t>Rules:</a:t>
            </a:r>
          </a:p>
          <a:p>
            <a:r>
              <a:rPr lang="en-US" sz="2800" b="1" dirty="0"/>
              <a:t>Be respectful</a:t>
            </a:r>
          </a:p>
          <a:p>
            <a:r>
              <a:rPr lang="en-US" sz="2800" b="1" dirty="0"/>
              <a:t>Keep it friendly, not personal</a:t>
            </a:r>
          </a:p>
          <a:p>
            <a:r>
              <a:rPr lang="en-US" sz="2800" b="1" dirty="0"/>
              <a:t>Tell us what we are doing right?</a:t>
            </a:r>
          </a:p>
          <a:p>
            <a:r>
              <a:rPr lang="en-US" sz="2800" b="1" dirty="0"/>
              <a:t>Tell us how we can improve?</a:t>
            </a:r>
          </a:p>
        </p:txBody>
      </p:sp>
      <p:pic>
        <p:nvPicPr>
          <p:cNvPr id="4098" name="Picture 2" descr="How Buyer Feedback Can Help Homeowners With Selling Their Home">
            <a:extLst>
              <a:ext uri="{FF2B5EF4-FFF2-40B4-BE49-F238E27FC236}">
                <a16:creationId xmlns:a16="http://schemas.microsoft.com/office/drawing/2014/main" id="{9417CE07-E5B5-0AF7-602B-74800F28E7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0" r="15696" b="2"/>
          <a:stretch/>
        </p:blipFill>
        <p:spPr bwMode="auto">
          <a:xfrm>
            <a:off x="5881898" y="2676525"/>
            <a:ext cx="4490827" cy="3597470"/>
          </a:xfrm>
          <a:prstGeom prst="rect">
            <a:avLst/>
          </a:prstGeom>
          <a:solidFill>
            <a:srgbClr val="FFFFFF"/>
          </a:solidFill>
          <a:effectLst>
            <a:outerShdw blurRad="254000" dist="38100" dir="2700000" sx="107000" sy="107000" algn="tl" rotWithShape="0">
              <a:prstClr val="black">
                <a:alpha val="40000"/>
              </a:prstClr>
            </a:outerShdw>
          </a:effectLst>
        </p:spPr>
      </p:pic>
    </p:spTree>
    <p:extLst>
      <p:ext uri="{BB962C8B-B14F-4D97-AF65-F5344CB8AC3E}">
        <p14:creationId xmlns:p14="http://schemas.microsoft.com/office/powerpoint/2010/main" val="308822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6299835" y="430529"/>
            <a:ext cx="5486400" cy="3291840"/>
          </a:xfrm>
        </p:spPr>
        <p:txBody>
          <a:bodyPr anchor="b">
            <a:normAutofit/>
          </a:bodyPr>
          <a:lstStyle/>
          <a:p>
            <a:r>
              <a:rPr lang="en-US" dirty="0"/>
              <a:t>Thank you!</a:t>
            </a:r>
          </a:p>
        </p:txBody>
      </p:sp>
      <p:pic>
        <p:nvPicPr>
          <p:cNvPr id="5" name="Picture 4">
            <a:extLst>
              <a:ext uri="{FF2B5EF4-FFF2-40B4-BE49-F238E27FC236}">
                <a16:creationId xmlns:a16="http://schemas.microsoft.com/office/drawing/2014/main" id="{C7C1C12E-833D-3D24-A64D-D00CE7E25D59}"/>
              </a:ext>
            </a:extLst>
          </p:cNvPr>
          <p:cNvPicPr>
            <a:picLocks noChangeAspect="1"/>
          </p:cNvPicPr>
          <p:nvPr/>
        </p:nvPicPr>
        <p:blipFill rotWithShape="1">
          <a:blip r:embed="rId3"/>
          <a:srcRect l="5729" r="40191" b="-1"/>
          <a:stretch/>
        </p:blipFill>
        <p:spPr>
          <a:xfrm>
            <a:off x="20" y="-11113"/>
            <a:ext cx="5791180" cy="6880226"/>
          </a:xfrm>
          <a:prstGeom prst="rect">
            <a:avLst/>
          </a:prstGeom>
          <a:noFill/>
        </p:spPr>
      </p:pic>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6096000" y="194160"/>
            <a:ext cx="6096000" cy="3069771"/>
          </a:xfrm>
        </p:spPr>
        <p:txBody>
          <a:bodyPr>
            <a:normAutofit/>
          </a:bodyPr>
          <a:lstStyle/>
          <a:p>
            <a:r>
              <a:rPr lang="en-US" dirty="0"/>
              <a:t>Stellar Property Management - Tammy </a:t>
            </a:r>
            <a:r>
              <a:rPr lang="en-US" dirty="0" err="1"/>
              <a:t>Censky</a:t>
            </a:r>
            <a:r>
              <a:rPr lang="en-US" dirty="0"/>
              <a:t> – </a:t>
            </a:r>
            <a:r>
              <a:rPr lang="en-US" dirty="0">
                <a:hlinkClick r:id="rId4"/>
              </a:rPr>
              <a:t>tammy@stellarpmllc.com</a:t>
            </a:r>
            <a:r>
              <a:rPr lang="en-US" dirty="0"/>
              <a:t>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 Ignacio Golf Estates, Inc., c/o Stellar Property Management, LLC, P.O. Box 18108, Tucson, Arizona, 85731</a:t>
            </a:r>
            <a:endParaRPr lang="en-US" dirty="0"/>
          </a:p>
          <a:p>
            <a:r>
              <a:rPr lang="en-US" dirty="0"/>
              <a:t>SIGE HOA email – </a:t>
            </a:r>
            <a:r>
              <a:rPr lang="en-US" dirty="0">
                <a:hlinkClick r:id="rId5"/>
              </a:rPr>
              <a:t>sigehoa@yahoo.com</a:t>
            </a:r>
            <a:endParaRPr lang="en-US" dirty="0"/>
          </a:p>
          <a:p>
            <a:r>
              <a:rPr lang="en-US" dirty="0"/>
              <a:t>SIGE website – </a:t>
            </a:r>
            <a:r>
              <a:rPr lang="en-US" dirty="0">
                <a:hlinkClick r:id="rId6"/>
              </a:rPr>
              <a:t>www.sigegv.org</a:t>
            </a:r>
            <a:endParaRPr lang="en-US" dirty="0"/>
          </a:p>
          <a:p>
            <a:endParaRPr lang="en-US" dirty="0"/>
          </a:p>
          <a:p>
            <a:endParaRPr lang="en-US" dirty="0"/>
          </a:p>
        </p:txBody>
      </p:sp>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777550" y="0"/>
            <a:ext cx="5486400" cy="1212046"/>
          </a:xfrm>
        </p:spPr>
        <p:txBody>
          <a:bodyPr/>
          <a:lstStyle/>
          <a:p>
            <a:r>
              <a:rPr lang="en-US" dirty="0"/>
              <a:t>Welcome! </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5159828" y="1031910"/>
            <a:ext cx="5486400" cy="3428121"/>
          </a:xfrm>
        </p:spPr>
        <p:txBody>
          <a:bodyPr>
            <a:normAutofit/>
          </a:bodyPr>
          <a:lstStyle/>
          <a:p>
            <a:r>
              <a:rPr lang="en-US" dirty="0">
                <a:solidFill>
                  <a:schemeClr val="accent1">
                    <a:lumMod val="75000"/>
                  </a:schemeClr>
                </a:solidFill>
              </a:rPr>
              <a:t>Meet your SIGE HOA Board of Directors</a:t>
            </a:r>
          </a:p>
          <a:p>
            <a:pPr marL="342900" indent="-342900">
              <a:buFont typeface="Arial" panose="020B0604020202020204" pitchFamily="34" charset="0"/>
              <a:buChar char="•"/>
            </a:pPr>
            <a:r>
              <a:rPr lang="en-US" dirty="0"/>
              <a:t>Shirley Kassebaum, President</a:t>
            </a:r>
          </a:p>
          <a:p>
            <a:pPr marL="342900" indent="-342900">
              <a:buFont typeface="Arial" panose="020B0604020202020204" pitchFamily="34" charset="0"/>
              <a:buChar char="•"/>
            </a:pPr>
            <a:r>
              <a:rPr lang="en-US" dirty="0"/>
              <a:t>John McKune, Vice President</a:t>
            </a:r>
          </a:p>
          <a:p>
            <a:pPr marL="342900" indent="-342900">
              <a:buFont typeface="Arial" panose="020B0604020202020204" pitchFamily="34" charset="0"/>
              <a:buChar char="•"/>
            </a:pPr>
            <a:r>
              <a:rPr lang="en-US" dirty="0"/>
              <a:t>Cindy Taylor, Treasurer</a:t>
            </a:r>
          </a:p>
          <a:p>
            <a:pPr marL="342900" indent="-342900">
              <a:buFont typeface="Arial" panose="020B0604020202020204" pitchFamily="34" charset="0"/>
              <a:buChar char="•"/>
            </a:pPr>
            <a:r>
              <a:rPr lang="en-US" dirty="0"/>
              <a:t>Sandy Ward, Secretary</a:t>
            </a:r>
          </a:p>
          <a:p>
            <a:pPr marL="342900" indent="-342900">
              <a:buFont typeface="Arial" panose="020B0604020202020204" pitchFamily="34" charset="0"/>
              <a:buChar char="•"/>
            </a:pPr>
            <a:r>
              <a:rPr lang="en-US" dirty="0"/>
              <a:t>Paul Smith, At-Large </a:t>
            </a:r>
          </a:p>
        </p:txBody>
      </p:sp>
    </p:spTree>
    <p:extLst>
      <p:ext uri="{BB962C8B-B14F-4D97-AF65-F5344CB8AC3E}">
        <p14:creationId xmlns:p14="http://schemas.microsoft.com/office/powerpoint/2010/main" val="142112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3355716" y="-307910"/>
            <a:ext cx="7810500" cy="9347135"/>
          </a:xfrm>
        </p:spPr>
        <p:txBody>
          <a:bodyPr tIns="457200">
            <a:noAutofit/>
          </a:bodyPr>
          <a:lstStyle/>
          <a:p>
            <a:pPr marL="0" marR="0" indent="0">
              <a:spcBef>
                <a:spcPts val="0"/>
              </a:spcBef>
              <a:spcAft>
                <a:spcPts val="0"/>
              </a:spcAft>
              <a:buNone/>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GENERAL MEETING</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Call to Order </a:t>
            </a: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Establishment of Quorum</a:t>
            </a:r>
            <a:endParaRPr lang="en-US" sz="1400" dirty="0">
              <a:effectLst/>
              <a:latin typeface="Times New Roman" panose="02020603050405020304" pitchFamily="18" charset="0"/>
              <a:ea typeface="Times New Roman" panose="02020603050405020304" pitchFamily="18" charset="0"/>
            </a:endParaRPr>
          </a:p>
          <a:p>
            <a:pPr marL="2286"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Welcome and Introduction</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Reports:</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President Report</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Treasurer Report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Year End Financial Report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2024 Budget</a:t>
            </a:r>
            <a:endParaRPr lang="en-US" sz="1400" dirty="0">
              <a:effectLst/>
              <a:latin typeface="Times New Roman" panose="02020603050405020304" pitchFamily="18" charset="0"/>
              <a:ea typeface="Times New Roman" panose="02020603050405020304" pitchFamily="18" charset="0"/>
            </a:endParaRPr>
          </a:p>
          <a:p>
            <a:pPr marL="457200" lvl="1" indent="0">
              <a:spcBef>
                <a:spcPts val="0"/>
              </a:spcBef>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Committee Reports</a:t>
            </a:r>
            <a:endParaRPr lang="en-US" sz="1400" dirty="0">
              <a:effectLst/>
              <a:latin typeface="Times New Roman" panose="02020603050405020304" pitchFamily="18" charset="0"/>
              <a:ea typeface="Times New Roman" panose="02020603050405020304" pitchFamily="18" charset="0"/>
            </a:endParaRPr>
          </a:p>
          <a:p>
            <a:pPr marL="745236" lvl="1" indent="-342900">
              <a:spcBef>
                <a:spcPts val="0"/>
              </a:spcBef>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Road Committee</a:t>
            </a:r>
            <a:endParaRPr lang="en-US" sz="1400" dirty="0">
              <a:effectLst/>
              <a:latin typeface="Times New Roman" panose="02020603050405020304" pitchFamily="18" charset="0"/>
              <a:ea typeface="Times New Roman" panose="02020603050405020304" pitchFamily="18" charset="0"/>
            </a:endParaRPr>
          </a:p>
          <a:p>
            <a:pPr marL="745236" lvl="1" indent="-342900">
              <a:spcBef>
                <a:spcPts val="0"/>
              </a:spcBef>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Landscape Committee</a:t>
            </a:r>
            <a:endParaRPr lang="en-US" sz="1400" dirty="0">
              <a:effectLst/>
              <a:latin typeface="Times New Roman" panose="02020603050405020304" pitchFamily="18" charset="0"/>
              <a:ea typeface="Times New Roman" panose="02020603050405020304" pitchFamily="18" charset="0"/>
            </a:endParaRPr>
          </a:p>
          <a:p>
            <a:pPr marL="745236" lvl="1" indent="-342900">
              <a:spcBef>
                <a:spcPts val="0"/>
              </a:spcBef>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Architectural Review Committee</a:t>
            </a:r>
            <a:endParaRPr lang="en-US" sz="1400" dirty="0">
              <a:effectLst/>
              <a:latin typeface="Times New Roman" panose="02020603050405020304" pitchFamily="18" charset="0"/>
              <a:ea typeface="Times New Roman" panose="02020603050405020304" pitchFamily="18" charset="0"/>
            </a:endParaRPr>
          </a:p>
          <a:p>
            <a:pPr marL="745236" lvl="1" indent="-342900">
              <a:spcBef>
                <a:spcPts val="0"/>
              </a:spcBef>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Social Committee</a:t>
            </a:r>
            <a:endParaRPr lang="en-US" sz="1400" dirty="0">
              <a:effectLst/>
              <a:latin typeface="Times New Roman" panose="02020603050405020304" pitchFamily="18" charset="0"/>
              <a:ea typeface="Times New Roman" panose="02020603050405020304" pitchFamily="18" charset="0"/>
            </a:endParaRPr>
          </a:p>
          <a:p>
            <a:pPr marL="2286"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286"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Announcement of 2023 Annual Meeting Minutes Results</a:t>
            </a:r>
            <a:endParaRPr lang="en-US" sz="1400" dirty="0">
              <a:effectLst/>
              <a:latin typeface="Times New Roman" panose="02020603050405020304" pitchFamily="18" charset="0"/>
              <a:ea typeface="Times New Roman" panose="02020603050405020304" pitchFamily="18" charset="0"/>
            </a:endParaRPr>
          </a:p>
          <a:p>
            <a:pPr marL="2286"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Announcement of 2024 Election Results</a:t>
            </a:r>
            <a:endParaRPr lang="en-US" sz="1400" dirty="0">
              <a:effectLst/>
              <a:latin typeface="Times New Roman" panose="02020603050405020304" pitchFamily="18" charset="0"/>
              <a:ea typeface="Times New Roman" panose="02020603050405020304" pitchFamily="18" charset="0"/>
            </a:endParaRPr>
          </a:p>
          <a:p>
            <a:pPr marL="173736"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Discussion Topics</a:t>
            </a:r>
            <a:endParaRPr lang="en-US" sz="1400" dirty="0">
              <a:effectLst/>
              <a:latin typeface="Times New Roman" panose="02020603050405020304" pitchFamily="18" charset="0"/>
              <a:ea typeface="Times New Roman" panose="02020603050405020304" pitchFamily="18" charset="0"/>
            </a:endParaRPr>
          </a:p>
          <a:p>
            <a:pPr marL="459486" indent="-285750">
              <a:spcBef>
                <a:spcPts val="0"/>
              </a:spcBef>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Website Reminders</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Homeowner Input and Feedback-Floor open to member comments</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Please limit your time to approx. 3 minutes for each lot to allow all homeowners the opportunity to give input and feedback.</a:t>
            </a:r>
            <a:endParaRPr lang="en-US" sz="1400" dirty="0">
              <a:effectLst/>
              <a:latin typeface="Times New Roman" panose="02020603050405020304" pitchFamily="18" charset="0"/>
              <a:ea typeface="Times New Roman" panose="02020603050405020304" pitchFamily="18" charset="0"/>
            </a:endParaRPr>
          </a:p>
          <a:p>
            <a:pPr marL="2286"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Adjournment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 Organizational meeting of the Board may be held following the Annual meeting. This meeting is to appoint the officer positions of the Board and schedule the next Board of Directors meeting. This is an open meeting and homeowners are welcome to attend.*</a:t>
            </a:r>
            <a:endParaRPr lang="en-US" sz="1100" dirty="0">
              <a:effectLst/>
              <a:latin typeface="Times New Roman" panose="02020603050405020304" pitchFamily="18" charset="0"/>
              <a:ea typeface="Times New Roman" panose="02020603050405020304" pitchFamily="18" charset="0"/>
            </a:endParaRPr>
          </a:p>
          <a:p>
            <a:pPr marL="0" indent="0">
              <a:lnSpc>
                <a:spcPct val="100000"/>
              </a:lnSpc>
              <a:buNone/>
            </a:pPr>
            <a:endParaRPr lang="en-US" sz="1600" dirty="0"/>
          </a:p>
        </p:txBody>
      </p:sp>
    </p:spTree>
    <p:extLst>
      <p:ext uri="{BB962C8B-B14F-4D97-AF65-F5344CB8AC3E}">
        <p14:creationId xmlns:p14="http://schemas.microsoft.com/office/powerpoint/2010/main" val="334668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title"/>
          </p:nvPr>
        </p:nvSpPr>
        <p:spPr>
          <a:xfrm>
            <a:off x="594360" y="189572"/>
            <a:ext cx="6787747" cy="1593507"/>
          </a:xfrm>
        </p:spPr>
        <p:txBody>
          <a:bodyPr anchor="b">
            <a:normAutofit/>
          </a:bodyPr>
          <a:lstStyle/>
          <a:p>
            <a:r>
              <a:rPr lang="en-US" dirty="0"/>
              <a:t>Housekeeping</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sz="quarter" idx="13"/>
          </p:nvPr>
        </p:nvSpPr>
        <p:spPr>
          <a:xfrm>
            <a:off x="594359" y="2281918"/>
            <a:ext cx="6787747" cy="3708517"/>
          </a:xfrm>
        </p:spPr>
        <p:txBody>
          <a:bodyPr>
            <a:normAutofit/>
          </a:bodyPr>
          <a:lstStyle/>
          <a:p>
            <a:pPr marL="342900" indent="-342900">
              <a:buFont typeface="Arial" panose="020B0604020202020204" pitchFamily="34" charset="0"/>
              <a:buChar char="•"/>
            </a:pPr>
            <a:r>
              <a:rPr lang="en-US"/>
              <a:t>Restrooms</a:t>
            </a:r>
          </a:p>
          <a:p>
            <a:pPr marL="342900" indent="-342900">
              <a:buFont typeface="Arial" panose="020B0604020202020204" pitchFamily="34" charset="0"/>
              <a:buChar char="•"/>
            </a:pPr>
            <a:r>
              <a:rPr lang="en-US"/>
              <a:t>Please fill out Fair Housing Act Form </a:t>
            </a:r>
          </a:p>
          <a:p>
            <a:pPr marL="342900" indent="-342900">
              <a:buFont typeface="Arial" panose="020B0604020202020204" pitchFamily="34" charset="0"/>
              <a:buChar char="•"/>
            </a:pPr>
            <a:r>
              <a:rPr lang="en-US"/>
              <a:t>Coffee and Sweets</a:t>
            </a:r>
          </a:p>
          <a:p>
            <a:pPr marL="342900" indent="-342900">
              <a:buFont typeface="Arial" panose="020B0604020202020204" pitchFamily="34" charset="0"/>
              <a:buChar char="•"/>
            </a:pPr>
            <a:r>
              <a:rPr lang="en-US"/>
              <a:t>Short Board of Directors Meeting Following</a:t>
            </a:r>
          </a:p>
        </p:txBody>
      </p:sp>
    </p:spTree>
    <p:extLst>
      <p:ext uri="{BB962C8B-B14F-4D97-AF65-F5344CB8AC3E}">
        <p14:creationId xmlns:p14="http://schemas.microsoft.com/office/powerpoint/2010/main" val="203905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a:xfrm>
            <a:off x="481615" y="295275"/>
            <a:ext cx="6787747" cy="2066701"/>
          </a:xfrm>
        </p:spPr>
        <p:txBody>
          <a:bodyPr anchor="b">
            <a:normAutofit/>
          </a:bodyPr>
          <a:lstStyle/>
          <a:p>
            <a:r>
              <a:rPr lang="en-US" sz="3600" dirty="0"/>
              <a:t>Meet Stellar </a:t>
            </a:r>
            <a:br>
              <a:rPr lang="en-US" sz="3600" dirty="0"/>
            </a:br>
            <a:r>
              <a:rPr lang="en-US" sz="3600" dirty="0"/>
              <a:t>Property Management</a:t>
            </a:r>
            <a:br>
              <a:rPr lang="en-US" sz="3600" dirty="0"/>
            </a:br>
            <a:br>
              <a:rPr lang="en-US" sz="4100" dirty="0"/>
            </a:br>
            <a:endParaRPr lang="en-US" sz="4100" dirty="0"/>
          </a:p>
        </p:txBody>
      </p:sp>
      <p:pic>
        <p:nvPicPr>
          <p:cNvPr id="1032" name="Picture 8" descr="Image result for stellar property management">
            <a:extLst>
              <a:ext uri="{FF2B5EF4-FFF2-40B4-BE49-F238E27FC236}">
                <a16:creationId xmlns:a16="http://schemas.microsoft.com/office/drawing/2014/main" id="{C69F48A7-8CF8-D7A1-9582-E871B0FB3A87}"/>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4554" r="1" b="4283"/>
          <a:stretch/>
        </p:blipFill>
        <p:spPr bwMode="auto">
          <a:xfrm>
            <a:off x="2258008" y="2758965"/>
            <a:ext cx="5282718" cy="2886237"/>
          </a:xfrm>
          <a:prstGeom prst="rect">
            <a:avLst/>
          </a:prstGeom>
          <a:solidFill>
            <a:srgbClr val="FFFFFF"/>
          </a:solidFill>
        </p:spPr>
      </p:pic>
    </p:spTree>
    <p:extLst>
      <p:ext uri="{BB962C8B-B14F-4D97-AF65-F5344CB8AC3E}">
        <p14:creationId xmlns:p14="http://schemas.microsoft.com/office/powerpoint/2010/main" val="144087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278129"/>
            <a:ext cx="9778365" cy="1494596"/>
          </a:xfrm>
        </p:spPr>
        <p:txBody>
          <a:bodyPr anchor="b">
            <a:normAutofit/>
          </a:bodyPr>
          <a:lstStyle/>
          <a:p>
            <a:r>
              <a:rPr lang="en-US" dirty="0"/>
              <a:t>President’s Report</a:t>
            </a:r>
            <a:br>
              <a:rPr lang="en-US" dirty="0"/>
            </a:br>
            <a:r>
              <a:rPr lang="en-US" sz="2400" dirty="0"/>
              <a:t>Shirley Kassebaum</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6"/>
          </p:nvPr>
        </p:nvSpPr>
        <p:spPr>
          <a:xfrm>
            <a:off x="4898571" y="2004721"/>
            <a:ext cx="5868956" cy="3597470"/>
          </a:xfrm>
        </p:spPr>
        <p:txBody>
          <a:bodyPr>
            <a:normAutofit fontScale="85000" lnSpcReduction="10000"/>
          </a:bodyPr>
          <a:lstStyle/>
          <a:p>
            <a:endParaRPr lang="en-US" dirty="0"/>
          </a:p>
          <a:p>
            <a:r>
              <a:rPr lang="en-US" sz="2800" b="1" dirty="0"/>
              <a:t>What’s new this year – dues, restricted roads fund, landscaping, new management company, updated entrance way</a:t>
            </a:r>
          </a:p>
          <a:p>
            <a:r>
              <a:rPr lang="en-US" sz="2800" b="1" dirty="0"/>
              <a:t>Appreciation for those we’ve lost this year</a:t>
            </a:r>
          </a:p>
          <a:p>
            <a:pPr marL="457200" indent="-457200">
              <a:buFont typeface="Arial" panose="020B0604020202020204" pitchFamily="34" charset="0"/>
              <a:buChar char="•"/>
            </a:pPr>
            <a:r>
              <a:rPr lang="en-US" sz="2800" b="1" dirty="0"/>
              <a:t>Richard Kidwell</a:t>
            </a:r>
          </a:p>
          <a:p>
            <a:pPr lvl="1"/>
            <a:r>
              <a:rPr lang="en-US" sz="2800" b="1" dirty="0"/>
              <a:t>  Larry Fields</a:t>
            </a:r>
          </a:p>
          <a:p>
            <a:pPr lvl="1"/>
            <a:r>
              <a:rPr lang="en-US" sz="2800" b="1" dirty="0"/>
              <a:t>  Jerry </a:t>
            </a:r>
            <a:r>
              <a:rPr lang="en-US" sz="2800" b="1" dirty="0" err="1"/>
              <a:t>Sompont</a:t>
            </a:r>
            <a:r>
              <a:rPr lang="en-US" sz="2800" b="1" dirty="0"/>
              <a:t>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1041038" y="2676525"/>
            <a:ext cx="3597470" cy="3597470"/>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20031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75310" y="278129"/>
            <a:ext cx="5063490" cy="2354026"/>
          </a:xfrm>
        </p:spPr>
        <p:txBody>
          <a:bodyPr anchor="b">
            <a:normAutofit/>
          </a:bodyPr>
          <a:lstStyle/>
          <a:p>
            <a:r>
              <a:rPr lang="en-US" dirty="0"/>
              <a:t>Treasurer’s Report</a:t>
            </a:r>
            <a:br>
              <a:rPr lang="en-US" dirty="0"/>
            </a:br>
            <a:r>
              <a:rPr lang="en-US" sz="2400" dirty="0"/>
              <a:t>Cindy Taylor</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6"/>
          </p:nvPr>
        </p:nvSpPr>
        <p:spPr>
          <a:xfrm>
            <a:off x="594360" y="3279579"/>
            <a:ext cx="5044440" cy="2994415"/>
          </a:xfrm>
        </p:spPr>
        <p:txBody>
          <a:bodyPr>
            <a:normAutofit/>
          </a:bodyPr>
          <a:lstStyle/>
          <a:p>
            <a:endParaRPr lang="en-US" dirty="0"/>
          </a:p>
          <a:p>
            <a:r>
              <a:rPr lang="en-US" sz="2800" b="1" dirty="0"/>
              <a:t>Financial Report</a:t>
            </a:r>
          </a:p>
          <a:p>
            <a:r>
              <a:rPr lang="en-US" sz="2800" b="1" dirty="0"/>
              <a:t>2024 Budget</a:t>
            </a:r>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6096000" y="369890"/>
            <a:ext cx="6118226" cy="6118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6400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B40F0-3237-DAF4-EB9B-BF592B011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9B125-F635-D8F2-F39A-26EDAF7E254D}"/>
              </a:ext>
            </a:extLst>
          </p:cNvPr>
          <p:cNvSpPr>
            <a:spLocks noGrp="1"/>
          </p:cNvSpPr>
          <p:nvPr>
            <p:ph type="title"/>
          </p:nvPr>
        </p:nvSpPr>
        <p:spPr>
          <a:xfrm>
            <a:off x="575310" y="278129"/>
            <a:ext cx="5063490" cy="1169671"/>
          </a:xfrm>
        </p:spPr>
        <p:txBody>
          <a:bodyPr anchor="b">
            <a:normAutofit/>
          </a:bodyPr>
          <a:lstStyle/>
          <a:p>
            <a:r>
              <a:rPr lang="en-US" dirty="0"/>
              <a:t>SIGE HOA Financials</a:t>
            </a:r>
          </a:p>
        </p:txBody>
      </p:sp>
      <p:sp>
        <p:nvSpPr>
          <p:cNvPr id="10" name="Content Placeholder 2">
            <a:extLst>
              <a:ext uri="{FF2B5EF4-FFF2-40B4-BE49-F238E27FC236}">
                <a16:creationId xmlns:a16="http://schemas.microsoft.com/office/drawing/2014/main" id="{D2E2B7D5-A544-8BCC-73F6-031069C2E80E}"/>
              </a:ext>
            </a:extLst>
          </p:cNvPr>
          <p:cNvSpPr>
            <a:spLocks noGrp="1"/>
          </p:cNvSpPr>
          <p:nvPr>
            <p:ph sz="quarter" idx="16"/>
          </p:nvPr>
        </p:nvSpPr>
        <p:spPr>
          <a:xfrm>
            <a:off x="594360" y="3279579"/>
            <a:ext cx="5044440" cy="2994415"/>
          </a:xfrm>
        </p:spPr>
        <p:txBody>
          <a:bodyPr>
            <a:normAutofit fontScale="85000" lnSpcReduction="10000"/>
          </a:bodyPr>
          <a:lstStyle/>
          <a:p>
            <a:pPr marL="342900" marR="0" indent="-34290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$30,000 will be moved over from the CD to SIGE HOA savings </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balance in the checking account will be moved over to a new restricted capital reserve account for roads along with $74,610.48 from the CD. We will ladder up some CDs and add the $54,000 from the special assessment in June to the roads fund, so at the end of 2024, we will have $128,610.48 plus some interest in the restricted roads fund and we will build from there.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p>
        </p:txBody>
      </p:sp>
      <p:pic>
        <p:nvPicPr>
          <p:cNvPr id="7" name="Picture 6" descr="A close-up of a paper&#10;&#10;Description automatically generated">
            <a:extLst>
              <a:ext uri="{FF2B5EF4-FFF2-40B4-BE49-F238E27FC236}">
                <a16:creationId xmlns:a16="http://schemas.microsoft.com/office/drawing/2014/main" id="{9EE169EB-7088-8518-0930-BA5377B5C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095" y="95250"/>
            <a:ext cx="5740860" cy="6667500"/>
          </a:xfrm>
          <a:prstGeom prst="rect">
            <a:avLst/>
          </a:prstGeom>
          <a:effectLst>
            <a:outerShdw blurRad="203200" dist="38100" dir="2700000" algn="tl" rotWithShape="0">
              <a:prstClr val="black">
                <a:alpha val="77000"/>
              </a:prstClr>
            </a:outerShdw>
          </a:effectLst>
        </p:spPr>
      </p:pic>
    </p:spTree>
    <p:extLst>
      <p:ext uri="{BB962C8B-B14F-4D97-AF65-F5344CB8AC3E}">
        <p14:creationId xmlns:p14="http://schemas.microsoft.com/office/powerpoint/2010/main" val="300197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4449-3B59-4577-C6AE-C87045A83FA8}"/>
              </a:ext>
            </a:extLst>
          </p:cNvPr>
          <p:cNvSpPr>
            <a:spLocks noGrp="1"/>
          </p:cNvSpPr>
          <p:nvPr>
            <p:ph type="title"/>
          </p:nvPr>
        </p:nvSpPr>
        <p:spPr>
          <a:xfrm>
            <a:off x="575310" y="278129"/>
            <a:ext cx="5063490" cy="1169671"/>
          </a:xfrm>
        </p:spPr>
        <p:txBody>
          <a:bodyPr anchor="b">
            <a:normAutofit/>
          </a:bodyPr>
          <a:lstStyle/>
          <a:p>
            <a:r>
              <a:rPr lang="en-US" dirty="0"/>
              <a:t>SIGE HOA 2024 Budget</a:t>
            </a:r>
          </a:p>
        </p:txBody>
      </p:sp>
      <p:sp>
        <p:nvSpPr>
          <p:cNvPr id="10" name="Content Placeholder 2">
            <a:extLst>
              <a:ext uri="{FF2B5EF4-FFF2-40B4-BE49-F238E27FC236}">
                <a16:creationId xmlns:a16="http://schemas.microsoft.com/office/drawing/2014/main" id="{DBE57DD3-B8EC-AE05-861B-9A5BAEDCBEA1}"/>
              </a:ext>
            </a:extLst>
          </p:cNvPr>
          <p:cNvSpPr>
            <a:spLocks noGrp="1"/>
          </p:cNvSpPr>
          <p:nvPr>
            <p:ph sz="quarter" idx="16"/>
          </p:nvPr>
        </p:nvSpPr>
        <p:spPr>
          <a:xfrm>
            <a:off x="594360" y="3279579"/>
            <a:ext cx="5044440" cy="2994415"/>
          </a:xfrm>
        </p:spPr>
        <p:txBody>
          <a:bodyPr>
            <a:normAutofit/>
          </a:bodyPr>
          <a:lstStyle/>
          <a:p>
            <a:pPr marL="342900" indent="-342900">
              <a:buFont typeface="Arial" panose="020B0604020202020204" pitchFamily="34" charset="0"/>
              <a:buChar char="•"/>
            </a:pPr>
            <a:r>
              <a:rPr lang="en-US" dirty="0"/>
              <a:t>Professional Fees: Property Management $13,200 + Legal Fees of $2,000</a:t>
            </a:r>
          </a:p>
          <a:p>
            <a:pPr marL="342900" indent="-342900">
              <a:buFont typeface="Arial" panose="020B0604020202020204" pitchFamily="34" charset="0"/>
              <a:buChar char="•"/>
            </a:pPr>
            <a:r>
              <a:rPr lang="en-US" dirty="0"/>
              <a:t>Restricted Capital Reserve Road Fund: Special Assessment $500 per</a:t>
            </a:r>
          </a:p>
        </p:txBody>
      </p:sp>
      <p:pic>
        <p:nvPicPr>
          <p:cNvPr id="20" name="Picture 19" descr="A paper with a number of bills&#10;&#10;Description automatically generated with medium confidence">
            <a:extLst>
              <a:ext uri="{FF2B5EF4-FFF2-40B4-BE49-F238E27FC236}">
                <a16:creationId xmlns:a16="http://schemas.microsoft.com/office/drawing/2014/main" id="{903C6044-083E-B062-DE1B-90EC53FEBBA0}"/>
              </a:ext>
            </a:extLst>
          </p:cNvPr>
          <p:cNvPicPr>
            <a:picLocks noChangeAspect="1"/>
          </p:cNvPicPr>
          <p:nvPr/>
        </p:nvPicPr>
        <p:blipFill rotWithShape="1">
          <a:blip r:embed="rId2">
            <a:extLst>
              <a:ext uri="{28A0092B-C50C-407E-A947-70E740481C1C}">
                <a14:useLocalDpi xmlns:a14="http://schemas.microsoft.com/office/drawing/2010/main" val="0"/>
              </a:ext>
            </a:extLst>
          </a:blip>
          <a:srcRect b="10227"/>
          <a:stretch/>
        </p:blipFill>
        <p:spPr>
          <a:xfrm>
            <a:off x="6583362" y="0"/>
            <a:ext cx="5143500" cy="6858000"/>
          </a:xfrm>
          <a:prstGeom prst="rect">
            <a:avLst/>
          </a:prstGeom>
          <a:noFill/>
          <a:effectLst>
            <a:outerShdw blurRad="203200" dist="38100" dir="2700000" algn="tl" rotWithShape="0">
              <a:prstClr val="black">
                <a:alpha val="40000"/>
              </a:prstClr>
            </a:outerShdw>
          </a:effectLst>
        </p:spPr>
      </p:pic>
    </p:spTree>
    <p:extLst>
      <p:ext uri="{BB962C8B-B14F-4D97-AF65-F5344CB8AC3E}">
        <p14:creationId xmlns:p14="http://schemas.microsoft.com/office/powerpoint/2010/main" val="3386702129"/>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12415</TotalTime>
  <Words>835</Words>
  <Application>Microsoft Office PowerPoint</Application>
  <PresentationFormat>Widescreen</PresentationFormat>
  <Paragraphs>132</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Franklin Gothic Demi</vt:lpstr>
      <vt:lpstr>Symbol</vt:lpstr>
      <vt:lpstr>Times New Roman</vt:lpstr>
      <vt:lpstr>Custom</vt:lpstr>
      <vt:lpstr>  San Ignacio Golf Estates HOA  Annual Meeting Canoa Hills GVR Center – Saguaro Room  February 20, 2024</vt:lpstr>
      <vt:lpstr>Welcome! </vt:lpstr>
      <vt:lpstr>Agenda</vt:lpstr>
      <vt:lpstr>Housekeeping</vt:lpstr>
      <vt:lpstr>Meet Stellar  Property Management  </vt:lpstr>
      <vt:lpstr>President’s Report Shirley Kassebaum</vt:lpstr>
      <vt:lpstr>Treasurer’s Report Cindy Taylor</vt:lpstr>
      <vt:lpstr>SIGE HOA Financials</vt:lpstr>
      <vt:lpstr>SIGE HOA 2024 Budget</vt:lpstr>
      <vt:lpstr>Road Committee Report Pat Nummi, Floyd White, Tim Morrisey</vt:lpstr>
      <vt:lpstr>Landscape Committee Report Mary Grace Werner/Cindy Radford (co-chairs), Shirley Kassebaum, Julie Rogoski, Judy Maury</vt:lpstr>
      <vt:lpstr>Architectural Review Committee Report John McKune, Bish Wheeler, Jim Reed, Cindy Taylor, Fred Callender </vt:lpstr>
      <vt:lpstr>Social Committee Report Debbie Reed/Jill Eiber co-chairs, Bev White, Shirley Kassebaum</vt:lpstr>
      <vt:lpstr>Results of 2023 Annual Meeting Minutes</vt:lpstr>
      <vt:lpstr>Results of the 2024 At-Large Election</vt:lpstr>
      <vt:lpstr>SIGE HOA Website &amp; Other Important Information  SIGE Secretary, Sandy Ward</vt:lpstr>
      <vt:lpstr>Homeowner Questions, Input and Feedback - Floor Is Open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Ignacio Golf Estates HOA  Annual Meeting February 20, 2024</dc:title>
  <dc:creator>Sandra Ward</dc:creator>
  <cp:lastModifiedBy>Sandra Ward</cp:lastModifiedBy>
  <cp:revision>2</cp:revision>
  <dcterms:created xsi:type="dcterms:W3CDTF">2024-02-07T20:20:34Z</dcterms:created>
  <dcterms:modified xsi:type="dcterms:W3CDTF">2024-02-20T22:22:44Z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